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0" r:id="rId4"/>
    <p:sldId id="259" r:id="rId5"/>
    <p:sldId id="261" r:id="rId6"/>
    <p:sldId id="263" r:id="rId7"/>
    <p:sldId id="262" r:id="rId8"/>
    <p:sldId id="264" r:id="rId9"/>
    <p:sldId id="265" r:id="rId10"/>
    <p:sldId id="273" r:id="rId11"/>
    <p:sldId id="267" r:id="rId12"/>
    <p:sldId id="266" r:id="rId13"/>
    <p:sldId id="270" r:id="rId14"/>
    <p:sldId id="272" r:id="rId15"/>
    <p:sldId id="275" r:id="rId16"/>
    <p:sldId id="271" r:id="rId17"/>
    <p:sldId id="268" r:id="rId18"/>
    <p:sldId id="274" r:id="rId19"/>
    <p:sldId id="276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1968C-9551-4E48-B8E9-E7DC57768ABA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A46AB-8A94-41E6-9E60-4D8E0DFDE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80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A46AB-8A94-41E6-9E60-4D8E0DFDE5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70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242B613-A481-4638-BD45-5AE8454A2EA5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97B636-E3CA-4D98-A61F-83CD6FD223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74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133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3565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8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116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36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625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63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242B613-A481-4638-BD45-5AE8454A2EA5}" type="datetimeFigureOut">
              <a:rPr lang="zh-CN" altLang="en-US" smtClean="0"/>
              <a:pPr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897B636-E3CA-4D98-A61F-83CD6FD223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59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3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0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9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1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48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8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58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42B613-A481-4638-BD45-5AE8454A2EA5}" type="datetimeFigureOut">
              <a:rPr lang="zh-CN" altLang="en-US" smtClean="0"/>
              <a:t>2019/4/17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B636-E3CA-4D98-A61F-83CD6FD223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96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ym.openai.com/envs/BipedalWalker-v2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ym.openai.com/envs/FrozenLake-v0/" TargetMode="External"/><Relationship Id="rId3" Type="http://schemas.openxmlformats.org/officeDocument/2006/relationships/hyperlink" Target="https://blog.csdn.net/Young_Gy/article/details/73485518#q-table" TargetMode="External"/><Relationship Id="rId7" Type="http://schemas.openxmlformats.org/officeDocument/2006/relationships/hyperlink" Target="https://blog.csdn.net/qq_32690999/article/details/78996381" TargetMode="External"/><Relationship Id="rId2" Type="http://schemas.openxmlformats.org/officeDocument/2006/relationships/hyperlink" Target="https://morvanzhou.github.io/tutorials/machine-learning/reinforcement-learning/2-2-A-q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ym.openai.com/" TargetMode="External"/><Relationship Id="rId5" Type="http://schemas.openxmlformats.org/officeDocument/2006/relationships/hyperlink" Target="https://en.wikipedia.org/wiki/Q-learning" TargetMode="External"/><Relationship Id="rId4" Type="http://schemas.openxmlformats.org/officeDocument/2006/relationships/hyperlink" Target="https://www.jianshu.com/p/29db50000e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28647-5674-4D67-9531-EB38BA116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8000" dirty="0"/>
              <a:t>Q-learning</a:t>
            </a:r>
            <a:endParaRPr lang="zh-CN" altLang="en-US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5761A7-5466-4B56-8F48-5810C713F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955" y="4830362"/>
            <a:ext cx="8825658" cy="861420"/>
          </a:xfrm>
        </p:spPr>
        <p:txBody>
          <a:bodyPr/>
          <a:lstStyle/>
          <a:p>
            <a:pPr algn="r"/>
            <a:r>
              <a:rPr lang="zh-CN" altLang="en-US" dirty="0"/>
              <a:t>讲解人：武子晗</a:t>
            </a:r>
          </a:p>
        </p:txBody>
      </p:sp>
    </p:spTree>
    <p:extLst>
      <p:ext uri="{BB962C8B-B14F-4D97-AF65-F5344CB8AC3E}">
        <p14:creationId xmlns:p14="http://schemas.microsoft.com/office/powerpoint/2010/main" val="202647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B4CCB-5CA5-4C3D-A06F-1E96571B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冰湖</a:t>
            </a:r>
            <a:r>
              <a:rPr lang="zh-CN" altLang="en-US"/>
              <a:t>问题（下一页实现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95311-4888-4BE7-868E-A4CAE9BC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11005562" cy="5415905"/>
          </a:xfrm>
        </p:spPr>
        <p:txBody>
          <a:bodyPr/>
          <a:lstStyle/>
          <a:p>
            <a:r>
              <a:rPr lang="zh-CN" altLang="en-US" dirty="0"/>
              <a:t>冰湖环境是一个</a:t>
            </a:r>
            <a:r>
              <a:rPr lang="en-US" altLang="zh-CN" dirty="0"/>
              <a:t>4*4</a:t>
            </a:r>
            <a:r>
              <a:rPr lang="zh-CN" altLang="en-US" dirty="0"/>
              <a:t>的网格。格子包含三种类型：起始格，目标格，安全的冰格和危险的冰洞。我们的目标是让一个</a:t>
            </a:r>
            <a:r>
              <a:rPr lang="en-US" altLang="zh-CN" dirty="0"/>
              <a:t>agent</a:t>
            </a:r>
            <a:r>
              <a:rPr lang="zh-CN" altLang="en-US" dirty="0"/>
              <a:t>能够自己从起点到终点，并且不会在中途掉入洞中。在任何时候，</a:t>
            </a:r>
            <a:r>
              <a:rPr lang="en-US" altLang="zh-CN" dirty="0"/>
              <a:t>agent</a:t>
            </a:r>
            <a:r>
              <a:rPr lang="zh-CN" altLang="en-US" dirty="0"/>
              <a:t>都可以选择从上，下，左，右四个中选择一个方向进行一步移动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实际画面就是这十六个大写字母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FA9A2C-8BE4-4597-BFBC-9FC84C45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73" y="2438710"/>
            <a:ext cx="6109773" cy="15589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CEF2E7-B202-4399-BE37-CD1CA36F4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91" y="3994034"/>
            <a:ext cx="5579794" cy="28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4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E4808-44EF-4D95-B7A6-1BDFEA0B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828906" cy="748145"/>
          </a:xfrm>
        </p:spPr>
        <p:txBody>
          <a:bodyPr/>
          <a:lstStyle/>
          <a:p>
            <a:r>
              <a:rPr lang="zh-CN" altLang="en-US" dirty="0"/>
              <a:t>冰湖问题代码实现（</a:t>
            </a:r>
            <a:r>
              <a:rPr lang="en-US" altLang="zh-CN" dirty="0"/>
              <a:t>train</a:t>
            </a:r>
            <a:r>
              <a:rPr lang="zh-CN" altLang="en-US" dirty="0"/>
              <a:t>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067466-3EF1-4A4A-AF5B-FE920709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127"/>
            <a:ext cx="10888596" cy="60128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DCA134-6187-409E-A4BA-5740B85D2CC1}"/>
              </a:ext>
            </a:extLst>
          </p:cNvPr>
          <p:cNvSpPr txBox="1"/>
          <p:nvPr/>
        </p:nvSpPr>
        <p:spPr>
          <a:xfrm>
            <a:off x="4039813" y="3207511"/>
            <a:ext cx="627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返回下一个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，当前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，到没到终点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672C28-F217-46DE-B671-B9A609F49803}"/>
              </a:ext>
            </a:extLst>
          </p:cNvPr>
          <p:cNvSpPr txBox="1"/>
          <p:nvPr/>
        </p:nvSpPr>
        <p:spPr>
          <a:xfrm>
            <a:off x="8034560" y="4457986"/>
            <a:ext cx="285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更新过程，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是伽马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06FA1E1-7F87-4F89-A7D6-3806F1C3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19" y="845127"/>
            <a:ext cx="8585047" cy="59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A80B9-A21C-44B1-ACAA-52FA0C84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0"/>
            <a:ext cx="9842035" cy="794191"/>
          </a:xfrm>
        </p:spPr>
        <p:txBody>
          <a:bodyPr/>
          <a:lstStyle/>
          <a:p>
            <a:r>
              <a:rPr lang="en-US" altLang="zh-CN" dirty="0"/>
              <a:t>Q-learning</a:t>
            </a:r>
            <a:r>
              <a:rPr lang="zh-CN" altLang="en-US" dirty="0"/>
              <a:t>与神经网络的结合</a:t>
            </a:r>
            <a:r>
              <a:rPr lang="en-US" altLang="zh-CN" dirty="0"/>
              <a:t>——DQN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DA6BF7-611E-4EF8-A70F-89E5BC8EE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665019"/>
            <a:ext cx="10972800" cy="6192982"/>
          </a:xfrm>
        </p:spPr>
        <p:txBody>
          <a:bodyPr/>
          <a:lstStyle/>
          <a:p>
            <a:r>
              <a:rPr lang="en-US" altLang="zh-CN" dirty="0"/>
              <a:t>q-table</a:t>
            </a:r>
            <a:r>
              <a:rPr lang="zh-CN" altLang="en-US" dirty="0"/>
              <a:t>存在一个问题，真实情况的</a:t>
            </a:r>
            <a:r>
              <a:rPr lang="en-US" altLang="zh-CN" dirty="0"/>
              <a:t>state</a:t>
            </a:r>
            <a:r>
              <a:rPr lang="zh-CN" altLang="en-US" dirty="0"/>
              <a:t>可能无穷多，这样</a:t>
            </a:r>
            <a:r>
              <a:rPr lang="en-US" altLang="zh-CN" dirty="0"/>
              <a:t>q-table</a:t>
            </a:r>
            <a:r>
              <a:rPr lang="zh-CN" altLang="en-US" dirty="0"/>
              <a:t>就会无限大，解决这个问题的办法是通过神经网络实现</a:t>
            </a:r>
            <a:r>
              <a:rPr lang="en-US" altLang="zh-CN" dirty="0"/>
              <a:t>q-table</a:t>
            </a:r>
            <a:r>
              <a:rPr lang="zh-CN" altLang="en-US" dirty="0"/>
              <a:t>。输入</a:t>
            </a:r>
            <a:r>
              <a:rPr lang="en-US" altLang="zh-CN" dirty="0"/>
              <a:t>state</a:t>
            </a:r>
            <a:r>
              <a:rPr lang="zh-CN" altLang="en-US" dirty="0"/>
              <a:t>，输出不同</a:t>
            </a:r>
            <a:r>
              <a:rPr lang="en-US" altLang="zh-CN" dirty="0"/>
              <a:t>action</a:t>
            </a:r>
            <a:r>
              <a:rPr lang="zh-CN" altLang="en-US" dirty="0"/>
              <a:t>的</a:t>
            </a:r>
            <a:r>
              <a:rPr lang="en-US" altLang="zh-CN" dirty="0"/>
              <a:t>q-value</a:t>
            </a:r>
            <a:r>
              <a:rPr lang="zh-CN" altLang="en-US" dirty="0"/>
              <a:t>。如下图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回顾一下</a:t>
            </a:r>
            <a:r>
              <a:rPr lang="en-US" altLang="zh-CN" dirty="0"/>
              <a:t>Q-learning</a:t>
            </a:r>
            <a:r>
              <a:rPr lang="zh-CN" altLang="en-US" dirty="0"/>
              <a:t>的更新公式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下面这个是</a:t>
            </a:r>
            <a:r>
              <a:rPr lang="en-US" altLang="zh-CN" dirty="0"/>
              <a:t>NN</a:t>
            </a:r>
            <a:r>
              <a:rPr lang="zh-CN" altLang="en-US" dirty="0"/>
              <a:t>的更新公式，熟悉的</a:t>
            </a:r>
            <a:r>
              <a:rPr lang="en-US" altLang="zh-CN" dirty="0"/>
              <a:t>Loss function</a:t>
            </a:r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TargetQ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此处的</a:t>
            </a:r>
            <a:r>
              <a:rPr lang="en-US" altLang="zh-CN" dirty="0"/>
              <a:t>θ</a:t>
            </a:r>
            <a:r>
              <a:rPr lang="zh-CN" altLang="en-US" dirty="0"/>
              <a:t>是神经网络的参数，我们的目标是通过更新</a:t>
            </a:r>
            <a:r>
              <a:rPr lang="en-US" altLang="zh-CN" dirty="0"/>
              <a:t>θ</a:t>
            </a:r>
            <a:r>
              <a:rPr lang="zh-CN" altLang="en-US" dirty="0"/>
              <a:t>使得这个</a:t>
            </a:r>
            <a:r>
              <a:rPr lang="en-US" altLang="zh-CN" dirty="0"/>
              <a:t>Q(</a:t>
            </a:r>
            <a:r>
              <a:rPr lang="en-US" altLang="zh-CN" dirty="0" err="1"/>
              <a:t>s,a;θ</a:t>
            </a:r>
            <a:r>
              <a:rPr lang="en-US" altLang="zh-CN" dirty="0"/>
              <a:t>)</a:t>
            </a:r>
            <a:r>
              <a:rPr lang="zh-CN" altLang="en-US" dirty="0"/>
              <a:t>逐渐逼近我们要的</a:t>
            </a:r>
            <a:r>
              <a:rPr lang="en-US" altLang="zh-CN" dirty="0"/>
              <a:t>Q′(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下一页有一个</a:t>
            </a:r>
            <a:r>
              <a:rPr lang="en-US" altLang="zh-CN" dirty="0"/>
              <a:t>DQN</a:t>
            </a:r>
            <a:r>
              <a:rPr lang="zh-CN" altLang="en-US" dirty="0"/>
              <a:t>网络模型图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CF1AB-4524-4564-9949-7B7EA7D2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74" y="3524422"/>
            <a:ext cx="3830517" cy="5088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E156E3-48E9-4828-B69A-ACFC3937ED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2462" b="4545"/>
          <a:stretch/>
        </p:blipFill>
        <p:spPr>
          <a:xfrm>
            <a:off x="6489611" y="1298599"/>
            <a:ext cx="5728002" cy="29050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7BBCDC-126C-440A-9F52-D45EFE8D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87" y="5434515"/>
            <a:ext cx="2342612" cy="511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0B24C8-3E26-4039-9989-6D954749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6" y="2270396"/>
            <a:ext cx="7411151" cy="452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CF6C2E-32A5-4E34-9951-47E65E38A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698" y="4234819"/>
            <a:ext cx="3237993" cy="5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6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29AE2-2E26-4D58-8457-9BD39193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41" y="0"/>
            <a:ext cx="9404723" cy="1400530"/>
          </a:xfrm>
        </p:spPr>
        <p:txBody>
          <a:bodyPr/>
          <a:lstStyle/>
          <a:p>
            <a:r>
              <a:rPr lang="en-US" altLang="zh-CN" dirty="0"/>
              <a:t>DQN </a:t>
            </a:r>
            <a:r>
              <a:rPr lang="zh-CN" altLang="en-US" dirty="0"/>
              <a:t>网络模型例子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CF5A1E-6F74-4D5A-86C4-934DA7CEC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36" y="890548"/>
            <a:ext cx="9795164" cy="55795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D2936E3-790E-47D7-98B6-9CD749A5B12D}"/>
              </a:ext>
            </a:extLst>
          </p:cNvPr>
          <p:cNvSpPr txBox="1"/>
          <p:nvPr/>
        </p:nvSpPr>
        <p:spPr>
          <a:xfrm>
            <a:off x="0" y="890548"/>
            <a:ext cx="2396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输入的是被处理成灰度图的最近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帧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84×84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图像，经过几个卷积层（没有池化层）后接两个全连接层，输出是所有动作的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402006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163DA-BDCD-4CAD-9A7C-F46C8DC5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364" y="0"/>
            <a:ext cx="9268691" cy="762000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AEE47D-4C47-4BC1-BC50-A55B79B0B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309"/>
            <a:ext cx="11546870" cy="6220692"/>
          </a:xfrm>
        </p:spPr>
        <p:txBody>
          <a:bodyPr>
            <a:normAutofit/>
          </a:bodyPr>
          <a:lstStyle/>
          <a:p>
            <a:r>
              <a:rPr lang="zh-CN" altLang="en-US" dirty="0"/>
              <a:t>经验池（</a:t>
            </a:r>
            <a:r>
              <a:rPr lang="en-US" altLang="zh-CN" dirty="0"/>
              <a:t>experience replay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经验池的功能主要是解决相关性及非静态分布问题。具体做法是把每个时间步</a:t>
            </a:r>
            <a:r>
              <a:rPr lang="en-US" altLang="zh-CN" dirty="0"/>
              <a:t>agent</a:t>
            </a:r>
            <a:r>
              <a:rPr lang="zh-CN" altLang="en-US" dirty="0"/>
              <a:t>与环境交互得到的转移样本 </a:t>
            </a:r>
            <a:r>
              <a:rPr lang="en-US" altLang="zh-CN" dirty="0"/>
              <a:t>                               </a:t>
            </a:r>
            <a:r>
              <a:rPr lang="zh-CN" altLang="en-US" dirty="0"/>
              <a:t>储存到回放记忆单元，</a:t>
            </a:r>
            <a:r>
              <a:rPr lang="zh-CN" altLang="en-US" b="1" dirty="0">
                <a:solidFill>
                  <a:srgbClr val="FFFF00"/>
                </a:solidFill>
              </a:rPr>
              <a:t>要训练时就随机拿出一些</a:t>
            </a:r>
            <a:r>
              <a:rPr lang="zh-CN" altLang="en-US" dirty="0"/>
              <a:t>（</a:t>
            </a:r>
            <a:r>
              <a:rPr lang="en-US" altLang="zh-CN" dirty="0"/>
              <a:t>minibatch</a:t>
            </a:r>
            <a:r>
              <a:rPr lang="zh-CN" altLang="en-US" dirty="0"/>
              <a:t>）来训练。（其实就是将游戏的过程打成碎片存储，训练时随机抽取就避免了相关性问题）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而且还可以进行</a:t>
            </a:r>
            <a:r>
              <a:rPr lang="zh-CN" altLang="en-US" b="1" dirty="0">
                <a:solidFill>
                  <a:srgbClr val="FFFF00"/>
                </a:solidFill>
              </a:rPr>
              <a:t>离线学习</a:t>
            </a:r>
            <a:r>
              <a:rPr lang="zh-CN" altLang="en-US" dirty="0"/>
              <a:t>（</a:t>
            </a:r>
            <a:r>
              <a:rPr lang="en-US" altLang="zh-CN" dirty="0"/>
              <a:t>off-policy </a:t>
            </a:r>
            <a:r>
              <a:rPr lang="zh-CN" altLang="en-US" dirty="0"/>
              <a:t>，它能学习当前经历着的</a:t>
            </a:r>
            <a:r>
              <a:rPr lang="en-US" altLang="zh-CN" dirty="0"/>
              <a:t>, </a:t>
            </a:r>
            <a:r>
              <a:rPr lang="zh-CN" altLang="en-US" dirty="0"/>
              <a:t>也能学习过去经历过的</a:t>
            </a:r>
            <a:r>
              <a:rPr lang="en-US" altLang="zh-CN" dirty="0"/>
              <a:t>, </a:t>
            </a:r>
            <a:r>
              <a:rPr lang="zh-CN" altLang="en-US" dirty="0"/>
              <a:t>甚至是学习别人的经历</a:t>
            </a:r>
            <a:r>
              <a:rPr lang="en-US" altLang="zh-CN" dirty="0"/>
              <a:t>. 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fixed Q-targets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u="sng" dirty="0"/>
              <a:t>目的：打乱相关性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dirty="0"/>
              <a:t>也是一种打乱相关性的机理</a:t>
            </a:r>
            <a:r>
              <a:rPr lang="en-US" altLang="zh-CN" dirty="0"/>
              <a:t>, </a:t>
            </a:r>
            <a:r>
              <a:rPr lang="zh-CN" altLang="en-US" dirty="0"/>
              <a:t>如果使用 </a:t>
            </a:r>
            <a:r>
              <a:rPr lang="en-US" altLang="zh-CN" dirty="0"/>
              <a:t>fixed Q-targets, </a:t>
            </a:r>
            <a:r>
              <a:rPr lang="zh-CN" altLang="en-US" dirty="0"/>
              <a:t>我们就会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 </a:t>
            </a:r>
            <a:r>
              <a:rPr lang="en-US" altLang="zh-CN" dirty="0"/>
              <a:t>DQN </a:t>
            </a:r>
            <a:r>
              <a:rPr lang="zh-CN" altLang="en-US" dirty="0"/>
              <a:t>中使用到</a:t>
            </a:r>
            <a:r>
              <a:rPr lang="zh-CN" altLang="en-US" b="1" dirty="0">
                <a:solidFill>
                  <a:srgbClr val="FFFF00"/>
                </a:solidFill>
              </a:rPr>
              <a:t>两个</a:t>
            </a:r>
            <a:r>
              <a:rPr lang="zh-CN" altLang="en-US" b="1" dirty="0">
                <a:solidFill>
                  <a:srgbClr val="00B0F0"/>
                </a:solidFill>
              </a:rPr>
              <a:t>结构相同但参数不同的</a:t>
            </a:r>
            <a:r>
              <a:rPr lang="zh-CN" altLang="en-US" b="1" dirty="0">
                <a:solidFill>
                  <a:srgbClr val="FFFF00"/>
                </a:solidFill>
              </a:rPr>
              <a:t>神经网络</a:t>
            </a:r>
            <a:r>
              <a:rPr lang="en-US" altLang="zh-CN" dirty="0"/>
              <a:t>, </a:t>
            </a:r>
            <a:r>
              <a:rPr lang="zh-CN" altLang="en-US" b="1" dirty="0">
                <a:solidFill>
                  <a:srgbClr val="FFFF00"/>
                </a:solidFill>
              </a:rPr>
              <a:t>预测 </a:t>
            </a:r>
            <a:r>
              <a:rPr lang="en-US" altLang="zh-CN" b="1" dirty="0">
                <a:solidFill>
                  <a:srgbClr val="FFFF00"/>
                </a:solidFill>
              </a:rPr>
              <a:t>Q </a:t>
            </a:r>
            <a:r>
              <a:rPr lang="zh-CN" altLang="en-US" b="1" dirty="0">
                <a:solidFill>
                  <a:srgbClr val="FFFF00"/>
                </a:solidFill>
              </a:rPr>
              <a:t>估计 </a:t>
            </a:r>
            <a:endParaRPr lang="en-US" altLang="zh-CN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的神经网络具备</a:t>
            </a:r>
            <a:r>
              <a:rPr lang="zh-CN" altLang="en-US" b="1" dirty="0">
                <a:solidFill>
                  <a:srgbClr val="FFFF00"/>
                </a:solidFill>
              </a:rPr>
              <a:t>最新的参数</a:t>
            </a:r>
            <a:r>
              <a:rPr lang="en-US" altLang="zh-CN" dirty="0"/>
              <a:t>, </a:t>
            </a:r>
            <a:r>
              <a:rPr lang="zh-CN" altLang="en-US" dirty="0"/>
              <a:t>而</a:t>
            </a:r>
            <a:r>
              <a:rPr lang="zh-CN" altLang="en-US" b="1" dirty="0">
                <a:solidFill>
                  <a:srgbClr val="FFFF00"/>
                </a:solidFill>
              </a:rPr>
              <a:t>预测 </a:t>
            </a:r>
            <a:r>
              <a:rPr lang="en-US" altLang="zh-CN" b="1" dirty="0">
                <a:solidFill>
                  <a:srgbClr val="FFFF00"/>
                </a:solidFill>
              </a:rPr>
              <a:t>Q </a:t>
            </a:r>
            <a:r>
              <a:rPr lang="zh-CN" altLang="en-US" b="1" dirty="0">
                <a:solidFill>
                  <a:srgbClr val="FFFF00"/>
                </a:solidFill>
              </a:rPr>
              <a:t>现实</a:t>
            </a:r>
            <a:r>
              <a:rPr lang="zh-CN" altLang="en-US" dirty="0"/>
              <a:t>的神经网络使用的参数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则是</a:t>
            </a:r>
            <a:r>
              <a:rPr lang="zh-CN" altLang="en-US" b="1" dirty="0">
                <a:solidFill>
                  <a:srgbClr val="FFFF00"/>
                </a:solidFill>
              </a:rPr>
              <a:t>很久以前的</a:t>
            </a:r>
            <a:r>
              <a:rPr lang="en-US" altLang="zh-CN" dirty="0"/>
              <a:t>.</a:t>
            </a:r>
            <a:r>
              <a:rPr lang="zh-CN" altLang="en-US" dirty="0"/>
              <a:t>（暂时冻结 </a:t>
            </a:r>
            <a:r>
              <a:rPr lang="en-US" altLang="zh-CN" dirty="0" err="1"/>
              <a:t>q_target</a:t>
            </a:r>
            <a:r>
              <a:rPr lang="en-US" altLang="zh-CN" dirty="0"/>
              <a:t> </a:t>
            </a:r>
            <a:r>
              <a:rPr lang="zh-CN" altLang="en-US" dirty="0"/>
              <a:t>参数 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66483-E1BF-4F5B-8F64-A10AD7F36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10043" y="1554212"/>
            <a:ext cx="1824101" cy="4974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E28B79-4EEF-4AC9-88F2-C7CEB2BB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57" y="2917012"/>
            <a:ext cx="2367898" cy="27243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BDCC64-529D-4FC4-8FDE-A697829F3891}"/>
              </a:ext>
            </a:extLst>
          </p:cNvPr>
          <p:cNvSpPr txBox="1"/>
          <p:nvPr/>
        </p:nvSpPr>
        <p:spPr>
          <a:xfrm>
            <a:off x="1801090" y="5558971"/>
            <a:ext cx="9268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中的数据：将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游戏画面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的像素转换成深度神经网络的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输入数据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逐帧输入画面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预测动作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a1,a2,a3 ....),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和对应的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Q(s, a1), Q(s, a2),Q(s, a3)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，然后算法通过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更新神经网络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中的参数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(w, b ...)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，来更新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从而优化模型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得到最优解。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9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07532-BC2F-4B00-A0E6-63BAF58A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74" y="217191"/>
            <a:ext cx="9404723" cy="1400530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结构图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4903C-A8B3-467D-96B3-24389F8F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3037"/>
            <a:ext cx="9583596" cy="4735809"/>
          </a:xfrm>
        </p:spPr>
        <p:txBody>
          <a:bodyPr/>
          <a:lstStyle/>
          <a:p>
            <a:r>
              <a:rPr lang="zh-CN" altLang="en-US" dirty="0"/>
              <a:t>其中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Q_target</a:t>
            </a:r>
            <a:r>
              <a:rPr lang="zh-CN" altLang="en-US" dirty="0"/>
              <a:t>就是</a:t>
            </a:r>
            <a:r>
              <a:rPr lang="en-US" altLang="zh-CN" dirty="0"/>
              <a:t>Q</a:t>
            </a:r>
            <a:r>
              <a:rPr lang="zh-CN" altLang="en-US" dirty="0"/>
              <a:t>现实，也叫</a:t>
            </a:r>
            <a:r>
              <a:rPr lang="en-US" altLang="zh-CN" dirty="0" err="1"/>
              <a:t>Q_next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很久不更新的那个网络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也是从</a:t>
            </a:r>
            <a:r>
              <a:rPr lang="en-US" altLang="zh-CN" dirty="0" err="1"/>
              <a:t>q_target</a:t>
            </a:r>
            <a:r>
              <a:rPr lang="zh-CN" altLang="en-US" dirty="0"/>
              <a:t>中取出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reward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Q_eval</a:t>
            </a:r>
            <a:r>
              <a:rPr lang="zh-CN" altLang="en-US" dirty="0"/>
              <a:t>是</a:t>
            </a:r>
            <a:r>
              <a:rPr lang="en-US" altLang="zh-CN" dirty="0"/>
              <a:t>Q</a:t>
            </a:r>
            <a:r>
              <a:rPr lang="zh-CN" altLang="en-US" dirty="0"/>
              <a:t>估计</a:t>
            </a:r>
            <a:r>
              <a:rPr lang="en-US" altLang="zh-CN" dirty="0"/>
              <a:t>,</a:t>
            </a:r>
            <a:r>
              <a:rPr lang="zh-CN" altLang="en-US" dirty="0"/>
              <a:t>每一步都会更新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1B9CE-1524-44E9-960C-614E03188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r="2473"/>
          <a:stretch/>
        </p:blipFill>
        <p:spPr>
          <a:xfrm>
            <a:off x="3721116" y="1191492"/>
            <a:ext cx="8470884" cy="42234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A3720F-1F39-4235-B98E-F580A73E8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413382"/>
            <a:ext cx="8349882" cy="62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37E94-0732-44A1-85EC-FEC4E30C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13037"/>
            <a:ext cx="9094615" cy="748145"/>
          </a:xfrm>
        </p:spPr>
        <p:txBody>
          <a:bodyPr/>
          <a:lstStyle/>
          <a:p>
            <a:r>
              <a:rPr lang="en-US" altLang="zh-CN" dirty="0"/>
              <a:t>DQN  </a:t>
            </a:r>
            <a:r>
              <a:rPr lang="zh-CN" altLang="en-US" dirty="0"/>
              <a:t>算法；参数更新细节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4016F-5DAB-44A1-896C-2CF9AD3B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6364"/>
            <a:ext cx="11069782" cy="61652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知道了记忆库</a:t>
            </a:r>
            <a:r>
              <a:rPr lang="en-US" altLang="zh-CN" dirty="0"/>
              <a:t>D</a:t>
            </a:r>
            <a:r>
              <a:rPr lang="zh-CN" altLang="en-US" dirty="0"/>
              <a:t>之后，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这部分就比较好理解了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初始化记忆库</a:t>
            </a:r>
            <a:r>
              <a:rPr lang="en-US" altLang="zh-CN" dirty="0"/>
              <a:t>D</a:t>
            </a:r>
            <a:r>
              <a:rPr lang="zh-CN" altLang="en-US" dirty="0"/>
              <a:t>，神经网络</a:t>
            </a:r>
            <a:r>
              <a:rPr lang="en-US" altLang="zh-CN" dirty="0"/>
              <a:t>Q</a:t>
            </a:r>
          </a:p>
          <a:p>
            <a:pPr marL="0" indent="0">
              <a:buNone/>
            </a:pPr>
            <a:r>
              <a:rPr lang="zh-CN" altLang="en-US" dirty="0"/>
              <a:t>大循环</a:t>
            </a:r>
            <a:r>
              <a:rPr lang="en-US" altLang="zh-CN" dirty="0"/>
              <a:t>episode,</a:t>
            </a:r>
            <a:r>
              <a:rPr lang="zh-CN" altLang="en-US" dirty="0"/>
              <a:t>小循环每一步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循环内：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贪婪，选择</a:t>
            </a:r>
            <a:r>
              <a:rPr lang="en-US" altLang="zh-CN" dirty="0"/>
              <a:t>argmax Q</a:t>
            </a:r>
            <a:r>
              <a:rPr lang="zh-CN" altLang="en-US" dirty="0"/>
              <a:t>的</a:t>
            </a:r>
            <a:r>
              <a:rPr lang="en-US" altLang="zh-CN" dirty="0"/>
              <a:t>at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拿到</a:t>
            </a:r>
            <a:r>
              <a:rPr lang="en-US" altLang="zh-CN" dirty="0"/>
              <a:t>St+1</a:t>
            </a:r>
            <a:r>
              <a:rPr lang="zh-CN" altLang="en-US" dirty="0"/>
              <a:t>，</a:t>
            </a:r>
            <a:r>
              <a:rPr lang="en-US" altLang="zh-CN" dirty="0"/>
              <a:t>Rt+1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存进记忆库，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随机从记忆库</a:t>
            </a:r>
            <a:r>
              <a:rPr lang="en-US" altLang="zh-CN" dirty="0"/>
              <a:t>sample</a:t>
            </a:r>
            <a:r>
              <a:rPr lang="zh-CN" altLang="en-US" dirty="0"/>
              <a:t>个</a:t>
            </a:r>
            <a:r>
              <a:rPr lang="en-US" altLang="zh-CN" dirty="0"/>
              <a:t>batch</a:t>
            </a:r>
            <a:r>
              <a:rPr lang="zh-CN" altLang="en-US" dirty="0"/>
              <a:t>来训练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更新</a:t>
            </a:r>
            <a:r>
              <a:rPr lang="en-US" altLang="zh-CN" dirty="0"/>
              <a:t>Q′</a:t>
            </a:r>
          </a:p>
          <a:p>
            <a:pPr marL="0" indent="0">
              <a:buNone/>
            </a:pPr>
            <a:r>
              <a:rPr lang="zh-CN" altLang="en-US" dirty="0"/>
              <a:t>梯度下降最小化</a:t>
            </a:r>
            <a:r>
              <a:rPr lang="en-US" altLang="zh-CN" dirty="0"/>
              <a:t>Q′</a:t>
            </a:r>
            <a:r>
              <a:rPr lang="zh-CN" altLang="en-US" dirty="0"/>
              <a:t>和</a:t>
            </a:r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然而这种方法在早就没在用了，</a:t>
            </a:r>
            <a:r>
              <a:rPr lang="en-US" altLang="zh-CN" sz="2800" b="1" dirty="0">
                <a:solidFill>
                  <a:srgbClr val="FFFF00"/>
                </a:solidFill>
              </a:rPr>
              <a:t> </a:t>
            </a:r>
            <a:r>
              <a:rPr lang="zh-CN" altLang="en-US" sz="2800" b="1" dirty="0">
                <a:solidFill>
                  <a:srgbClr val="FFFF00"/>
                </a:solidFill>
              </a:rPr>
              <a:t>其中一个</a:t>
            </a:r>
            <a:r>
              <a:rPr lang="en-US" altLang="zh-CN" sz="2800" b="1" dirty="0">
                <a:solidFill>
                  <a:srgbClr val="FFFF00"/>
                </a:solidFill>
              </a:rPr>
              <a:t>DQN</a:t>
            </a:r>
            <a:r>
              <a:rPr lang="zh-CN" altLang="en-US" sz="2800" b="1" dirty="0">
                <a:solidFill>
                  <a:srgbClr val="FFFF00"/>
                </a:solidFill>
              </a:rPr>
              <a:t>加强版在</a:t>
            </a:r>
            <a:r>
              <a:rPr lang="en-US" altLang="zh-CN" sz="2800" b="1" dirty="0">
                <a:solidFill>
                  <a:srgbClr val="FFFF00"/>
                </a:solidFill>
              </a:rPr>
              <a:t>15</a:t>
            </a:r>
            <a:r>
              <a:rPr lang="zh-CN" altLang="en-US" sz="2800" b="1" dirty="0">
                <a:solidFill>
                  <a:srgbClr val="FFFF00"/>
                </a:solidFill>
              </a:rPr>
              <a:t>年</a:t>
            </a:r>
            <a:r>
              <a:rPr lang="en-US" altLang="zh-CN" sz="2800" b="1" dirty="0">
                <a:solidFill>
                  <a:srgbClr val="FFFF00"/>
                </a:solidFill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</a:rPr>
              <a:t>下一页</a:t>
            </a:r>
            <a:r>
              <a:rPr lang="en-US" altLang="zh-CN" sz="2800" b="1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C38901-6E92-45E2-B6D7-AD12BDD5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54" y="1623078"/>
            <a:ext cx="8215745" cy="38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AA5C0-1200-49D8-AD60-182FCC8F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-124691"/>
            <a:ext cx="9404723" cy="863464"/>
          </a:xfrm>
        </p:spPr>
        <p:txBody>
          <a:bodyPr/>
          <a:lstStyle/>
          <a:p>
            <a:r>
              <a:rPr lang="en-US" altLang="zh-CN" dirty="0"/>
              <a:t>Double DQN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2A669-7D57-4BB7-ADC2-C8B3AF29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431732"/>
            <a:ext cx="11416145" cy="62345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DQN </a:t>
            </a:r>
            <a:r>
              <a:rPr lang="zh-CN" altLang="en-US" dirty="0"/>
              <a:t>的神经网络部分可以看成一个 </a:t>
            </a:r>
            <a:r>
              <a:rPr lang="zh-CN" altLang="en-US" b="1" dirty="0">
                <a:solidFill>
                  <a:srgbClr val="FFFF00"/>
                </a:solidFill>
              </a:rPr>
              <a:t>最新的神经网络 </a:t>
            </a:r>
            <a:r>
              <a:rPr lang="en-US" altLang="zh-CN" dirty="0"/>
              <a:t>+ </a:t>
            </a:r>
            <a:r>
              <a:rPr lang="zh-CN" altLang="en-US" b="1" dirty="0">
                <a:solidFill>
                  <a:srgbClr val="FFFF00"/>
                </a:solidFill>
              </a:rPr>
              <a:t>老神经网络</a:t>
            </a:r>
            <a:r>
              <a:rPr lang="en-US" altLang="zh-CN" dirty="0"/>
              <a:t>, </a:t>
            </a:r>
            <a:r>
              <a:rPr lang="zh-CN" altLang="en-US" dirty="0"/>
              <a:t>他们有相同的结构</a:t>
            </a:r>
            <a:r>
              <a:rPr lang="en-US" altLang="zh-CN" dirty="0"/>
              <a:t>, </a:t>
            </a:r>
            <a:r>
              <a:rPr lang="zh-CN" altLang="en-US" dirty="0"/>
              <a:t>但内部的参数更新却有时差</a:t>
            </a:r>
            <a:r>
              <a:rPr lang="en-US" altLang="zh-CN" dirty="0"/>
              <a:t>. </a:t>
            </a:r>
            <a:r>
              <a:rPr lang="zh-CN" altLang="en-US" dirty="0"/>
              <a:t>而它的 </a:t>
            </a:r>
            <a:r>
              <a:rPr lang="en-US" altLang="zh-CN" dirty="0"/>
              <a:t>Q</a:t>
            </a:r>
            <a:r>
              <a:rPr lang="zh-CN" altLang="en-US" dirty="0"/>
              <a:t>现实 部分是这样的</a:t>
            </a:r>
            <a:r>
              <a:rPr lang="en-US" altLang="zh-CN" dirty="0"/>
              <a:t>: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因为我们的神经网络预测 </a:t>
            </a:r>
            <a:r>
              <a:rPr lang="en-US" altLang="zh-CN" dirty="0" err="1"/>
              <a:t>Qmax</a:t>
            </a:r>
            <a:r>
              <a:rPr lang="en-US" altLang="zh-CN" dirty="0"/>
              <a:t> </a:t>
            </a:r>
            <a:r>
              <a:rPr lang="zh-CN" altLang="en-US" b="1" dirty="0">
                <a:solidFill>
                  <a:srgbClr val="FFFF00"/>
                </a:solidFill>
              </a:rPr>
              <a:t>本来就有误差</a:t>
            </a:r>
            <a:r>
              <a:rPr lang="en-US" altLang="zh-CN" dirty="0"/>
              <a:t>, </a:t>
            </a:r>
            <a:r>
              <a:rPr lang="zh-CN" altLang="en-US" dirty="0"/>
              <a:t>每次也向着最大误差的 </a:t>
            </a:r>
            <a:r>
              <a:rPr lang="en-US" altLang="zh-CN" dirty="0"/>
              <a:t>Q</a:t>
            </a:r>
            <a:r>
              <a:rPr lang="zh-CN" altLang="en-US" dirty="0"/>
              <a:t>现实 改进神经网络</a:t>
            </a:r>
            <a:r>
              <a:rPr lang="en-US" altLang="zh-CN" dirty="0"/>
              <a:t>, </a:t>
            </a:r>
            <a:r>
              <a:rPr lang="zh-CN" altLang="en-US" dirty="0"/>
              <a:t>就是因为这个 </a:t>
            </a:r>
            <a:r>
              <a:rPr lang="en-US" altLang="zh-CN" dirty="0" err="1"/>
              <a:t>Qmax</a:t>
            </a:r>
            <a:r>
              <a:rPr lang="en-US" altLang="zh-CN" dirty="0"/>
              <a:t> </a:t>
            </a:r>
            <a:r>
              <a:rPr lang="zh-CN" altLang="en-US" dirty="0"/>
              <a:t>导致了 </a:t>
            </a:r>
            <a:r>
              <a:rPr lang="en-US" altLang="zh-CN" b="1" dirty="0">
                <a:solidFill>
                  <a:srgbClr val="FFFF00"/>
                </a:solidFill>
              </a:rPr>
              <a:t>overestimate.(</a:t>
            </a:r>
            <a:r>
              <a:rPr lang="zh-CN" altLang="en-US" b="1" dirty="0">
                <a:solidFill>
                  <a:srgbClr val="FFFF00"/>
                </a:solidFill>
              </a:rPr>
              <a:t>过估计</a:t>
            </a:r>
            <a:r>
              <a:rPr lang="en-US" altLang="zh-CN" b="1" dirty="0">
                <a:solidFill>
                  <a:srgbClr val="FFFF00"/>
                </a:solidFill>
              </a:rPr>
              <a:t>)</a:t>
            </a:r>
            <a:r>
              <a:rPr lang="zh-CN" altLang="en-US" dirty="0"/>
              <a:t>，改进措施就是用 </a:t>
            </a:r>
            <a:r>
              <a:rPr lang="en-US" altLang="zh-CN" dirty="0"/>
              <a:t>Q</a:t>
            </a:r>
            <a:r>
              <a:rPr lang="zh-CN" altLang="en-US" dirty="0"/>
              <a:t>估计 的神经网络估计 </a:t>
            </a:r>
            <a:r>
              <a:rPr lang="en-US" altLang="zh-CN" dirty="0"/>
              <a:t>Q</a:t>
            </a:r>
            <a:r>
              <a:rPr lang="zh-CN" altLang="en-US" dirty="0"/>
              <a:t>现实 中 </a:t>
            </a:r>
            <a:r>
              <a:rPr lang="en-US" altLang="zh-CN" dirty="0" err="1"/>
              <a:t>Qmax</a:t>
            </a:r>
            <a:r>
              <a:rPr lang="en-US" altLang="zh-CN" dirty="0"/>
              <a:t>(s', a') </a:t>
            </a:r>
            <a:r>
              <a:rPr lang="zh-CN" altLang="en-US" dirty="0"/>
              <a:t>的最大动作值</a:t>
            </a:r>
            <a:r>
              <a:rPr lang="en-US" altLang="zh-CN" dirty="0"/>
              <a:t>. </a:t>
            </a:r>
            <a:r>
              <a:rPr lang="zh-CN" altLang="en-US" dirty="0"/>
              <a:t>然后用这个被 </a:t>
            </a:r>
            <a:r>
              <a:rPr lang="en-US" altLang="zh-CN" dirty="0"/>
              <a:t>Q</a:t>
            </a:r>
            <a:r>
              <a:rPr lang="zh-CN" altLang="en-US" dirty="0"/>
              <a:t>估计 估计出来的动作来选择 </a:t>
            </a:r>
            <a:r>
              <a:rPr lang="en-US" altLang="zh-CN" dirty="0"/>
              <a:t>Q</a:t>
            </a:r>
            <a:r>
              <a:rPr lang="zh-CN" altLang="en-US" dirty="0"/>
              <a:t>现实 中的 </a:t>
            </a:r>
            <a:r>
              <a:rPr lang="en-US" altLang="zh-CN" dirty="0"/>
              <a:t>Q(s’)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原本的                       </a:t>
            </a:r>
            <a:r>
              <a:rPr lang="en-US" altLang="zh-CN" dirty="0" err="1"/>
              <a:t>Q_next</a:t>
            </a:r>
            <a:r>
              <a:rPr lang="en-US" altLang="zh-CN" dirty="0"/>
              <a:t> = max(</a:t>
            </a:r>
            <a:r>
              <a:rPr lang="en-US" altLang="zh-CN" dirty="0" err="1"/>
              <a:t>Q_next</a:t>
            </a:r>
            <a:r>
              <a:rPr lang="en-US" altLang="zh-CN" dirty="0"/>
              <a:t>(s', </a:t>
            </a:r>
            <a:r>
              <a:rPr lang="en-US" altLang="zh-CN" dirty="0" err="1"/>
              <a:t>a_all</a:t>
            </a:r>
            <a:r>
              <a:rPr lang="en-US" altLang="zh-CN" dirty="0"/>
              <a:t>)).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Double DQN </a:t>
            </a:r>
            <a:r>
              <a:rPr lang="zh-CN" altLang="en-US" dirty="0"/>
              <a:t>中的    </a:t>
            </a:r>
            <a:r>
              <a:rPr lang="en-US" altLang="zh-CN" dirty="0" err="1"/>
              <a:t>Q_next</a:t>
            </a:r>
            <a:r>
              <a:rPr lang="en-US" altLang="zh-CN" dirty="0"/>
              <a:t> = </a:t>
            </a:r>
            <a:r>
              <a:rPr lang="en-US" altLang="zh-CN" dirty="0" err="1"/>
              <a:t>Q_next</a:t>
            </a:r>
            <a:r>
              <a:rPr lang="en-US" altLang="zh-CN" dirty="0"/>
              <a:t>(s', argmax(</a:t>
            </a:r>
            <a:r>
              <a:rPr lang="en-US" altLang="zh-CN" dirty="0" err="1"/>
              <a:t>Q_eval</a:t>
            </a:r>
            <a:r>
              <a:rPr lang="en-US" altLang="zh-CN" dirty="0"/>
              <a:t>(s', </a:t>
            </a:r>
            <a:r>
              <a:rPr lang="en-US" altLang="zh-CN" dirty="0" err="1"/>
              <a:t>a_all</a:t>
            </a:r>
            <a:r>
              <a:rPr lang="en-US" altLang="zh-CN" dirty="0"/>
              <a:t>))). </a:t>
            </a:r>
            <a:r>
              <a:rPr lang="zh-CN" altLang="en-US" dirty="0"/>
              <a:t>也可以表达成下面那样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2E8D8-9FA7-4613-853F-BEB883F9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94" y="1443114"/>
            <a:ext cx="5221122" cy="692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9EFC89-4EC2-4797-AEE0-7FF725BB5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72" y="4655506"/>
            <a:ext cx="6848165" cy="6622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04BB30-E75F-41E4-9BBF-29B1BC35BE7C}"/>
              </a:ext>
            </a:extLst>
          </p:cNvPr>
          <p:cNvSpPr txBox="1"/>
          <p:nvPr/>
        </p:nvSpPr>
        <p:spPr>
          <a:xfrm>
            <a:off x="2008908" y="5544152"/>
            <a:ext cx="7800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可以看出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Natural DQN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学得差不多后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在立起来时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大部分时间都是 估计的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值 要大于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0,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这时就出现了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overestimate,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而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Double DQN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值 就消除了一些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overestimate,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将估计值保持在 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左右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6F3A4F-14AE-4B8A-9A90-3B96EB4E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13" y="-14085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6E373-899A-44E2-A965-144186D9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93" y="0"/>
            <a:ext cx="9404723" cy="1400530"/>
          </a:xfrm>
        </p:spPr>
        <p:txBody>
          <a:bodyPr/>
          <a:lstStyle/>
          <a:p>
            <a:r>
              <a:rPr lang="zh-CN" altLang="en-US" dirty="0"/>
              <a:t>弄了几个训练环境的图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22B5F3-D833-461E-A789-E2D2FD297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" t="585" r="5973"/>
          <a:stretch/>
        </p:blipFill>
        <p:spPr>
          <a:xfrm>
            <a:off x="6045173" y="568035"/>
            <a:ext cx="3304850" cy="4051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ED3982-E808-4C85-841B-687DBE71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10" y="3488195"/>
            <a:ext cx="3483163" cy="3369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045449-CD58-4F36-9033-F8F92E32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265"/>
            <a:ext cx="3202639" cy="3063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7240C2-D0CE-4689-ADCC-ED5CB7E7E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8" t="1606" r="13943" b="6194"/>
          <a:stretch/>
        </p:blipFill>
        <p:spPr>
          <a:xfrm>
            <a:off x="9171709" y="3643746"/>
            <a:ext cx="3020291" cy="3214254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4898A68-5187-4AE7-8D46-7872CEE8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Episode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 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2" descr="https://gym.openai.com/videos/2019-04-06--My9IiAbqha/BipedalWalker-v2/poster.jpg">
            <a:hlinkClick r:id="rId6"/>
            <a:extLst>
              <a:ext uri="{FF2B5EF4-FFF2-40B4-BE49-F238E27FC236}">
                <a16:creationId xmlns:a16="http://schemas.microsoft.com/office/drawing/2014/main" id="{3CD12D85-01B1-45B1-9B63-466042A78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6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1CB07-68C9-47B3-B411-F36D76F1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zh-CN" altLang="en-US" dirty="0"/>
              <a:t>训练玩雅达利游戏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903BBF-9AD9-48F0-9C96-E005A07A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408" y="660432"/>
            <a:ext cx="3048000" cy="6000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25F110-82DA-4FA4-ACB5-9A91DE4F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18" y="679483"/>
            <a:ext cx="2998082" cy="5754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93A88F-1A18-4A79-BD25-63E4E4C2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120"/>
            <a:ext cx="3105150" cy="5705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AAB814-17C1-411D-AB00-229D53307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660432"/>
            <a:ext cx="2933700" cy="6038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21AB0-3136-41AB-A1CC-B5735740E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510" y="660432"/>
            <a:ext cx="7692200" cy="61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E6F40-6A5B-4ACD-9689-E5054AAE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03299"/>
            <a:ext cx="10673053" cy="1400530"/>
          </a:xfrm>
        </p:spPr>
        <p:txBody>
          <a:bodyPr/>
          <a:lstStyle/>
          <a:p>
            <a:r>
              <a:rPr lang="zh-CN" altLang="en-US" dirty="0"/>
              <a:t>复习一下强化学习</a:t>
            </a:r>
            <a:r>
              <a:rPr lang="en-US" altLang="zh-CN" dirty="0"/>
              <a:t>(Reinforcement Learning)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B2390-25B4-4842-AEE1-6714D2E6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914400"/>
            <a:ext cx="10016836" cy="5840301"/>
          </a:xfrm>
        </p:spPr>
        <p:txBody>
          <a:bodyPr/>
          <a:lstStyle/>
          <a:p>
            <a:r>
              <a:rPr lang="zh-CN" altLang="en-US" dirty="0"/>
              <a:t>强化学习是一类算法</a:t>
            </a:r>
            <a:r>
              <a:rPr lang="en-US" altLang="zh-CN" dirty="0"/>
              <a:t>, </a:t>
            </a:r>
            <a:r>
              <a:rPr lang="zh-CN" altLang="en-US" dirty="0"/>
              <a:t>是让计算机实现从一开始什么都不懂</a:t>
            </a:r>
            <a:r>
              <a:rPr lang="en-US" altLang="zh-CN" dirty="0"/>
              <a:t>, </a:t>
            </a:r>
            <a:r>
              <a:rPr lang="zh-CN" altLang="en-US" dirty="0"/>
              <a:t>脑袋里没有一点想法</a:t>
            </a:r>
            <a:r>
              <a:rPr lang="en-US" altLang="zh-CN" dirty="0"/>
              <a:t>, </a:t>
            </a:r>
            <a:r>
              <a:rPr lang="zh-CN" altLang="en-US" dirty="0"/>
              <a:t>通过不断地尝试</a:t>
            </a:r>
            <a:r>
              <a:rPr lang="en-US" altLang="zh-CN" dirty="0"/>
              <a:t>, </a:t>
            </a:r>
            <a:r>
              <a:rPr lang="zh-CN" altLang="en-US" dirty="0"/>
              <a:t>从错误中学习</a:t>
            </a:r>
            <a:r>
              <a:rPr lang="en-US" altLang="zh-CN" dirty="0"/>
              <a:t>, </a:t>
            </a:r>
            <a:r>
              <a:rPr lang="zh-CN" altLang="en-US" dirty="0"/>
              <a:t>最后找到规律</a:t>
            </a:r>
            <a:r>
              <a:rPr lang="en-US" altLang="zh-CN" dirty="0"/>
              <a:t>, </a:t>
            </a:r>
            <a:r>
              <a:rPr lang="zh-CN" altLang="en-US" dirty="0"/>
              <a:t>学会了达到目的的方法</a:t>
            </a:r>
            <a:r>
              <a:rPr lang="en-US" altLang="zh-CN" dirty="0"/>
              <a:t>. </a:t>
            </a:r>
            <a:r>
              <a:rPr lang="zh-CN" altLang="en-US" dirty="0"/>
              <a:t>这就是一个完整的强化学习过程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举例：考试，下棋</a:t>
            </a:r>
            <a:endParaRPr lang="en-US" altLang="zh-CN" dirty="0"/>
          </a:p>
          <a:p>
            <a:r>
              <a:rPr lang="zh-CN" altLang="en-US" dirty="0"/>
              <a:t>对比监督学习：没有数据标注；只在最后结束才会知道自己之前行为的好坏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强化学习分类：通过行为的价值来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选取特定行为的方法</a:t>
            </a:r>
            <a:r>
              <a:rPr lang="en-US" altLang="zh-CN" dirty="0"/>
              <a:t>, </a:t>
            </a:r>
            <a:r>
              <a:rPr lang="zh-CN" altLang="en-US" dirty="0"/>
              <a:t>包括使用表格学习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 </a:t>
            </a:r>
            <a:r>
              <a:rPr lang="en-US" altLang="zh-CN" dirty="0"/>
              <a:t>q learning, </a:t>
            </a:r>
            <a:r>
              <a:rPr lang="en-US" altLang="zh-CN" dirty="0" err="1"/>
              <a:t>sarsa</a:t>
            </a:r>
            <a:r>
              <a:rPr lang="en-US" altLang="zh-CN" dirty="0"/>
              <a:t>,</a:t>
            </a:r>
            <a:r>
              <a:rPr lang="zh-CN" altLang="en-US" dirty="0"/>
              <a:t>；使用神经网络学习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 </a:t>
            </a:r>
            <a:r>
              <a:rPr lang="en-US" altLang="zh-CN" dirty="0"/>
              <a:t>deep q network, </a:t>
            </a:r>
            <a:r>
              <a:rPr lang="zh-CN" altLang="en-US" dirty="0"/>
              <a:t>还有直接输出行为的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policy gradients, </a:t>
            </a:r>
            <a:r>
              <a:rPr lang="zh-CN" altLang="en-US" dirty="0"/>
              <a:t>又或者了解所处的环境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想象出一个虚拟的环境并从虚拟的环境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中学习 等等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4C0BA-6039-4795-AA46-D6A52C0E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12019" r="4901" b="13038"/>
          <a:stretch/>
        </p:blipFill>
        <p:spPr>
          <a:xfrm>
            <a:off x="5261635" y="3037304"/>
            <a:ext cx="6930365" cy="31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8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3D64C-1662-4C48-8FF9-5AE66062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5251F-90EC-4ED9-B429-8D3C55364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762000"/>
            <a:ext cx="10901740" cy="6096000"/>
          </a:xfrm>
        </p:spPr>
        <p:txBody>
          <a:bodyPr/>
          <a:lstStyle/>
          <a:p>
            <a:r>
              <a:rPr lang="zh-CN" altLang="en-US" dirty="0"/>
              <a:t>莫烦</a:t>
            </a:r>
            <a:r>
              <a:rPr lang="en-US" altLang="zh-CN" dirty="0"/>
              <a:t>python</a:t>
            </a:r>
            <a:r>
              <a:rPr lang="zh-CN" altLang="en-US" dirty="0"/>
              <a:t>的强化学习介绍  有视频有举例有代码  除了</a:t>
            </a:r>
            <a:r>
              <a:rPr lang="en-US" altLang="zh-CN" dirty="0"/>
              <a:t>q-learning</a:t>
            </a:r>
            <a:r>
              <a:rPr lang="zh-CN" altLang="en-US" dirty="0"/>
              <a:t>还有其他强化学习内容</a:t>
            </a:r>
            <a:r>
              <a:rPr lang="en-US" altLang="zh-CN" dirty="0"/>
              <a:t> </a:t>
            </a:r>
            <a:r>
              <a:rPr lang="zh-CN" altLang="en-US" dirty="0"/>
              <a:t>（但是</a:t>
            </a:r>
            <a:r>
              <a:rPr lang="en-US" altLang="zh-CN" dirty="0"/>
              <a:t>Q-learning</a:t>
            </a:r>
            <a:r>
              <a:rPr lang="zh-CN" altLang="en-US" dirty="0"/>
              <a:t>举例不够浅显，同时很容易让人产生问题，</a:t>
            </a:r>
            <a:r>
              <a:rPr lang="en-US" altLang="zh-CN" dirty="0"/>
              <a:t>γ</a:t>
            </a:r>
            <a:r>
              <a:rPr lang="zh-CN" altLang="en-US" dirty="0"/>
              <a:t>好像还讲错了）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https://morvanzhou.github.io/tutorials/machine-learning/reinforcement-learning/2-2-A-q-learning/</a:t>
            </a:r>
            <a:endParaRPr lang="en-US" altLang="zh-CN" dirty="0"/>
          </a:p>
          <a:p>
            <a:r>
              <a:rPr lang="zh-CN" altLang="en-US" dirty="0"/>
              <a:t>很简略的</a:t>
            </a:r>
            <a:r>
              <a:rPr lang="en-US" altLang="zh-CN" dirty="0"/>
              <a:t>Q-learning</a:t>
            </a:r>
            <a:r>
              <a:rPr lang="zh-CN" altLang="en-US" dirty="0"/>
              <a:t>，</a:t>
            </a:r>
            <a:r>
              <a:rPr lang="en-US" altLang="zh-CN" dirty="0"/>
              <a:t>DQN</a:t>
            </a:r>
            <a:r>
              <a:rPr lang="zh-CN" altLang="en-US" dirty="0"/>
              <a:t>介绍，但是附带代码实现很多样 </a:t>
            </a:r>
            <a:r>
              <a:rPr lang="en-US" altLang="zh-CN" dirty="0">
                <a:hlinkClick r:id="rId3"/>
              </a:rPr>
              <a:t>https://blog.csdn.net/Young_Gy/article/details/73485518#q-table</a:t>
            </a:r>
            <a:endParaRPr lang="en-US" altLang="zh-CN" dirty="0"/>
          </a:p>
          <a:p>
            <a:r>
              <a:rPr lang="zh-CN" altLang="en-US" dirty="0"/>
              <a:t>李宏毅老师的</a:t>
            </a:r>
            <a:r>
              <a:rPr lang="en-US" altLang="zh-CN" dirty="0"/>
              <a:t>Q-learning</a:t>
            </a:r>
            <a:r>
              <a:rPr lang="zh-CN" altLang="en-US" dirty="0"/>
              <a:t>讲解 </a:t>
            </a:r>
            <a:r>
              <a:rPr lang="en-US" altLang="zh-CN" dirty="0"/>
              <a:t>bilibili Av24724071,P3-P5</a:t>
            </a:r>
          </a:p>
          <a:p>
            <a:r>
              <a:rPr lang="zh-CN" altLang="en-US" dirty="0"/>
              <a:t>简书的</a:t>
            </a:r>
            <a:r>
              <a:rPr lang="en-US" altLang="zh-CN" dirty="0"/>
              <a:t>Q-learning</a:t>
            </a:r>
            <a:r>
              <a:rPr lang="zh-CN" altLang="en-US" dirty="0"/>
              <a:t>简介，虽然公式部分是复制的，而且代码实现完全没有体现</a:t>
            </a:r>
            <a:r>
              <a:rPr lang="en-US" altLang="zh-CN" dirty="0"/>
              <a:t>q-learning</a:t>
            </a:r>
            <a:r>
              <a:rPr lang="zh-CN" altLang="en-US" dirty="0"/>
              <a:t>的正经更新规则，但是对于</a:t>
            </a:r>
            <a:r>
              <a:rPr lang="en-US" altLang="zh-CN" dirty="0"/>
              <a:t>R</a:t>
            </a:r>
            <a:r>
              <a:rPr lang="zh-CN" altLang="en-US" dirty="0"/>
              <a:t>矩阵和</a:t>
            </a:r>
            <a:r>
              <a:rPr lang="en-US" altLang="zh-CN" dirty="0"/>
              <a:t>Q</a:t>
            </a:r>
            <a:r>
              <a:rPr lang="zh-CN" altLang="en-US" dirty="0"/>
              <a:t>矩阵的更新很直观、简洁 </a:t>
            </a:r>
            <a:r>
              <a:rPr lang="en-US" altLang="zh-CN" dirty="0">
                <a:hlinkClick r:id="rId4"/>
              </a:rPr>
              <a:t>https://www.jianshu.com/p/29db50000e3f</a:t>
            </a:r>
            <a:endParaRPr lang="en-US" altLang="zh-CN" dirty="0"/>
          </a:p>
          <a:p>
            <a:r>
              <a:rPr lang="en-US" altLang="zh-CN" dirty="0"/>
              <a:t>Q-learning</a:t>
            </a:r>
            <a:r>
              <a:rPr lang="zh-CN" altLang="en-US" dirty="0"/>
              <a:t>的</a:t>
            </a:r>
            <a:r>
              <a:rPr lang="en-US" altLang="zh-CN" dirty="0"/>
              <a:t>wiki </a:t>
            </a:r>
            <a:r>
              <a:rPr lang="en-US" altLang="zh-CN" dirty="0">
                <a:hlinkClick r:id="rId5"/>
              </a:rPr>
              <a:t>https://en.wikipedia.org/wiki/Q-learning</a:t>
            </a:r>
            <a:endParaRPr lang="en-US" altLang="zh-CN" dirty="0"/>
          </a:p>
          <a:p>
            <a:r>
              <a:rPr lang="en-US" altLang="zh-CN" dirty="0"/>
              <a:t>Open-ai</a:t>
            </a:r>
            <a:r>
              <a:rPr lang="zh-CN" altLang="en-US" dirty="0"/>
              <a:t>的 </a:t>
            </a:r>
            <a:r>
              <a:rPr lang="en-US" altLang="zh-CN" dirty="0"/>
              <a:t>gym       </a:t>
            </a:r>
            <a:r>
              <a:rPr lang="zh-CN" altLang="en-US" dirty="0"/>
              <a:t>包含各种</a:t>
            </a:r>
            <a:r>
              <a:rPr lang="en-US" altLang="zh-CN" dirty="0"/>
              <a:t>env</a:t>
            </a:r>
            <a:r>
              <a:rPr lang="zh-CN" altLang="en-US" dirty="0"/>
              <a:t>可以训练</a:t>
            </a:r>
            <a:r>
              <a:rPr lang="en-US" altLang="zh-CN" dirty="0"/>
              <a:t>RL </a:t>
            </a:r>
            <a:r>
              <a:rPr lang="en-US" altLang="zh-CN" dirty="0">
                <a:hlinkClick r:id="rId6"/>
              </a:rPr>
              <a:t>https://gym.openai.com/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表和</a:t>
            </a:r>
            <a:r>
              <a:rPr lang="en-US" altLang="zh-CN" dirty="0"/>
              <a:t>DQN</a:t>
            </a:r>
            <a:r>
              <a:rPr lang="zh-CN" altLang="en-US" dirty="0"/>
              <a:t>简介，附代码，内含多种参考链接，作为起始博客不错，但是对于细节和原理解释不足  </a:t>
            </a:r>
            <a:r>
              <a:rPr lang="en-US" altLang="zh-CN" dirty="0">
                <a:hlinkClick r:id="rId7"/>
              </a:rPr>
              <a:t>https://blog.csdn.net/qq_32690999/article/details/78996381</a:t>
            </a:r>
            <a:endParaRPr lang="en-US" altLang="zh-CN" dirty="0"/>
          </a:p>
          <a:p>
            <a:r>
              <a:rPr lang="en-US" altLang="zh-CN" dirty="0"/>
              <a:t>Open-ai</a:t>
            </a:r>
            <a:r>
              <a:rPr lang="zh-CN" altLang="en-US" dirty="0"/>
              <a:t>冰湖问题 </a:t>
            </a:r>
            <a:r>
              <a:rPr lang="en-US" altLang="zh-CN" dirty="0">
                <a:hlinkClick r:id="rId8"/>
              </a:rPr>
              <a:t>https://gym.openai.com/envs/FrozenLake-v0/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8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939B0-4173-4CA8-9E2C-BCCFEEA7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85" y="0"/>
            <a:ext cx="9662652" cy="794191"/>
          </a:xfrm>
        </p:spPr>
        <p:txBody>
          <a:bodyPr/>
          <a:lstStyle/>
          <a:p>
            <a:r>
              <a:rPr lang="zh-CN" altLang="en-US" dirty="0"/>
              <a:t>强化学习通常共性</a:t>
            </a:r>
            <a:r>
              <a:rPr lang="en-US" altLang="zh-CN" dirty="0"/>
              <a:t>(</a:t>
            </a:r>
            <a:r>
              <a:rPr lang="zh-CN" altLang="en-US" dirty="0"/>
              <a:t>名词解释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68A9F-2967-47FE-BC99-E414DF3B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34291"/>
            <a:ext cx="10668000" cy="6123709"/>
          </a:xfrm>
        </p:spPr>
        <p:txBody>
          <a:bodyPr/>
          <a:lstStyle/>
          <a:p>
            <a:r>
              <a:rPr lang="zh-CN" altLang="en-US" dirty="0"/>
              <a:t>强化学习通常包括两个实体</a:t>
            </a:r>
            <a:r>
              <a:rPr lang="en-US" altLang="zh-CN" dirty="0"/>
              <a:t>agent</a:t>
            </a:r>
            <a:r>
              <a:rPr lang="zh-CN" altLang="en-US" dirty="0"/>
              <a:t>和</a:t>
            </a:r>
            <a:r>
              <a:rPr lang="en-US" altLang="zh-CN" dirty="0"/>
              <a:t>environment</a:t>
            </a:r>
            <a:r>
              <a:rPr lang="zh-CN" altLang="en-US" dirty="0"/>
              <a:t>。两个实体的交互如下，在</a:t>
            </a:r>
            <a:r>
              <a:rPr lang="en-US" altLang="zh-CN" dirty="0"/>
              <a:t>environment</a:t>
            </a:r>
            <a:r>
              <a:rPr lang="zh-CN" altLang="en-US" dirty="0"/>
              <a:t>的</a:t>
            </a:r>
            <a:r>
              <a:rPr lang="en-US" altLang="zh-CN" dirty="0"/>
              <a:t>state </a:t>
            </a:r>
            <a:r>
              <a:rPr lang="zh-CN" altLang="en-US" dirty="0"/>
              <a:t>下，</a:t>
            </a:r>
            <a:r>
              <a:rPr lang="en-US" altLang="zh-CN" dirty="0"/>
              <a:t>agent</a:t>
            </a:r>
            <a:r>
              <a:rPr lang="zh-CN" altLang="en-US" dirty="0"/>
              <a:t>采取</a:t>
            </a:r>
            <a:r>
              <a:rPr lang="en-US" altLang="zh-CN" dirty="0"/>
              <a:t>action      </a:t>
            </a:r>
            <a:r>
              <a:rPr lang="zh-CN" altLang="en-US" dirty="0"/>
              <a:t>进而得到</a:t>
            </a:r>
            <a:r>
              <a:rPr lang="en-US" altLang="zh-CN" dirty="0"/>
              <a:t>reward Rt    </a:t>
            </a:r>
            <a:r>
              <a:rPr lang="zh-CN" altLang="en-US" dirty="0"/>
              <a:t>并进入</a:t>
            </a:r>
            <a:r>
              <a:rPr lang="en-US" altLang="zh-CN" dirty="0"/>
              <a:t>state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agent</a:t>
            </a:r>
            <a:r>
              <a:rPr lang="zh-CN" altLang="en-US" dirty="0"/>
              <a:t>：相当于我们的机器人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environment</a:t>
            </a:r>
            <a:r>
              <a:rPr lang="zh-CN" altLang="en-US" dirty="0"/>
              <a:t>：当前环境，会根据机器人的</a:t>
            </a:r>
            <a:r>
              <a:rPr lang="en-US" altLang="zh-CN" dirty="0"/>
              <a:t>action</a:t>
            </a:r>
            <a:r>
              <a:rPr lang="zh-CN" altLang="en-US" dirty="0"/>
              <a:t>给出</a:t>
            </a:r>
            <a:r>
              <a:rPr lang="en-US" altLang="zh-CN" dirty="0"/>
              <a:t>state</a:t>
            </a:r>
          </a:p>
          <a:p>
            <a:pPr marL="0" indent="0">
              <a:buNone/>
            </a:pPr>
            <a:r>
              <a:rPr lang="en-US" altLang="zh-CN" dirty="0"/>
              <a:t>action</a:t>
            </a:r>
            <a:r>
              <a:rPr lang="zh-CN" altLang="en-US" dirty="0"/>
              <a:t>：机器人当前</a:t>
            </a:r>
            <a:r>
              <a:rPr lang="en-US" altLang="zh-CN" dirty="0"/>
              <a:t>t</a:t>
            </a:r>
            <a:r>
              <a:rPr lang="zh-CN" altLang="en-US" dirty="0"/>
              <a:t>时刻采取的行动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state</a:t>
            </a:r>
            <a:r>
              <a:rPr lang="zh-CN" altLang="en-US" dirty="0"/>
              <a:t>：</a:t>
            </a:r>
            <a:r>
              <a:rPr lang="en-US" altLang="zh-CN" dirty="0"/>
              <a:t>St</a:t>
            </a:r>
            <a:r>
              <a:rPr lang="zh-CN" altLang="en-US" dirty="0"/>
              <a:t>表示当前状态，</a:t>
            </a:r>
            <a:r>
              <a:rPr lang="en-US" altLang="zh-CN" dirty="0"/>
              <a:t>St+1</a:t>
            </a:r>
            <a:r>
              <a:rPr lang="zh-CN" altLang="en-US" dirty="0"/>
              <a:t>表示经过机器人</a:t>
            </a:r>
            <a:r>
              <a:rPr lang="en-US" altLang="zh-CN" dirty="0"/>
              <a:t>action</a:t>
            </a:r>
            <a:r>
              <a:rPr lang="zh-CN" altLang="en-US" dirty="0"/>
              <a:t>后的下一个状态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reward</a:t>
            </a:r>
            <a:r>
              <a:rPr lang="zh-CN" altLang="en-US" dirty="0"/>
              <a:t>：到达一个</a:t>
            </a:r>
            <a:r>
              <a:rPr lang="en-US" altLang="zh-CN" dirty="0"/>
              <a:t>state</a:t>
            </a:r>
            <a:r>
              <a:rPr lang="zh-CN" altLang="en-US" dirty="0"/>
              <a:t>后机器人所获得的奖励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1721B5-4AE9-4699-BFB3-2E3980CA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6" y="1417501"/>
            <a:ext cx="9120321" cy="3083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323E4C-C35C-414B-9F21-2F6B7C79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1082571"/>
            <a:ext cx="333375" cy="314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E4A9C1-2E7F-4E1E-8AF9-9E5AF289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5381"/>
            <a:ext cx="333374" cy="302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F4541F-4E40-479A-85CA-294989FE9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240" y="1105855"/>
            <a:ext cx="457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ED99D-8BE6-4551-8886-E7E484EE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76" y="-40644"/>
            <a:ext cx="9404723" cy="817418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Q-learning</a:t>
            </a:r>
            <a:r>
              <a:rPr lang="zh-CN" altLang="en-US" dirty="0"/>
              <a:t>（例子）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D2243-C954-410A-A109-D646EA86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9936"/>
            <a:ext cx="11416145" cy="5979410"/>
          </a:xfrm>
        </p:spPr>
        <p:txBody>
          <a:bodyPr/>
          <a:lstStyle/>
          <a:p>
            <a:r>
              <a:rPr lang="en-US" altLang="zh-CN" dirty="0"/>
              <a:t>Q-learning</a:t>
            </a:r>
            <a:r>
              <a:rPr lang="zh-CN" altLang="en-US" dirty="0"/>
              <a:t>的核心是</a:t>
            </a:r>
            <a:r>
              <a:rPr lang="en-US" altLang="zh-CN" dirty="0">
                <a:solidFill>
                  <a:srgbClr val="FFFF00"/>
                </a:solidFill>
              </a:rPr>
              <a:t>Q-table</a:t>
            </a:r>
            <a:r>
              <a:rPr lang="zh-CN" altLang="en-US" dirty="0"/>
              <a:t>。</a:t>
            </a:r>
            <a:r>
              <a:rPr lang="en-US" altLang="zh-CN" dirty="0"/>
              <a:t>Q-table</a:t>
            </a:r>
            <a:r>
              <a:rPr lang="zh-CN" altLang="en-US" dirty="0"/>
              <a:t>的行和列分别表示</a:t>
            </a:r>
            <a:r>
              <a:rPr lang="en-US" altLang="zh-CN" dirty="0"/>
              <a:t>state</a:t>
            </a:r>
            <a:r>
              <a:rPr lang="zh-CN" altLang="en-US" dirty="0"/>
              <a:t>和</a:t>
            </a:r>
            <a:r>
              <a:rPr lang="en-US" altLang="zh-CN" dirty="0"/>
              <a:t>action</a:t>
            </a:r>
            <a:r>
              <a:rPr lang="zh-CN" altLang="en-US" dirty="0"/>
              <a:t>的值，</a:t>
            </a:r>
            <a:r>
              <a:rPr lang="en-US" altLang="zh-CN" dirty="0"/>
              <a:t>Q-table</a:t>
            </a:r>
            <a:r>
              <a:rPr lang="zh-CN" altLang="en-US" dirty="0"/>
              <a:t>的值</a:t>
            </a:r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  <a:r>
              <a:rPr lang="zh-CN" altLang="en-US" dirty="0"/>
              <a:t>衡量当前</a:t>
            </a:r>
            <a:r>
              <a:rPr lang="en-US" altLang="zh-CN" dirty="0"/>
              <a:t>states</a:t>
            </a:r>
            <a:r>
              <a:rPr lang="zh-CN" altLang="en-US" dirty="0"/>
              <a:t>采取</a:t>
            </a:r>
            <a:r>
              <a:rPr lang="en-US" altLang="zh-CN" dirty="0"/>
              <a:t>action a</a:t>
            </a:r>
            <a:r>
              <a:rPr lang="zh-CN" altLang="en-US" dirty="0"/>
              <a:t>到底有多好。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b="1" u="sng" dirty="0">
                <a:solidFill>
                  <a:srgbClr val="FFFF00"/>
                </a:solidFill>
              </a:rPr>
              <a:t>也就是说，</a:t>
            </a:r>
            <a:r>
              <a:rPr lang="en-US" altLang="zh-CN" b="1" u="sng" dirty="0">
                <a:solidFill>
                  <a:srgbClr val="FFFF00"/>
                </a:solidFill>
              </a:rPr>
              <a:t>Q-learning</a:t>
            </a:r>
            <a:r>
              <a:rPr lang="zh-CN" altLang="en-US" b="1" u="sng" dirty="0">
                <a:solidFill>
                  <a:srgbClr val="FFFF00"/>
                </a:solidFill>
              </a:rPr>
              <a:t>是基于表来进行优化的</a:t>
            </a:r>
            <a:endParaRPr lang="en-US" altLang="zh-CN" b="1" u="sng" dirty="0">
              <a:solidFill>
                <a:srgbClr val="FFFF00"/>
              </a:solidFill>
            </a:endParaRPr>
          </a:p>
          <a:p>
            <a:r>
              <a:rPr lang="zh-CN" altLang="en-US" dirty="0"/>
              <a:t>我们来看看</a:t>
            </a:r>
            <a:r>
              <a:rPr lang="en-US" altLang="zh-CN" dirty="0"/>
              <a:t>Q-Learning </a:t>
            </a:r>
            <a:r>
              <a:rPr lang="zh-CN" altLang="en-US" b="1" u="sng" dirty="0">
                <a:solidFill>
                  <a:srgbClr val="FFFF00"/>
                </a:solidFill>
              </a:rPr>
              <a:t>决策过程</a:t>
            </a:r>
          </a:p>
          <a:p>
            <a:endParaRPr lang="en-US" altLang="zh-CN" b="1" u="sng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5682B-F5B1-4BB8-B626-3E5B910AB736}"/>
              </a:ext>
            </a:extLst>
          </p:cNvPr>
          <p:cNvSpPr txBox="1"/>
          <p:nvPr/>
        </p:nvSpPr>
        <p:spPr>
          <a:xfrm>
            <a:off x="0" y="2305615"/>
            <a:ext cx="7284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假设有这样的房间，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agent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（机器人）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处于任何一个位置，让他自己走动，直到走到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房间，表示成功。为了能够走出去，我们将每个节点之间设置一定的权重，能够直接到达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的边设置为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，其他不能的设置为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，这样网络的图为：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457200"/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在此图中，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表示处于图中的哪个节点，比如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节点，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节点等等，而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action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则表示从一个节点到另一个节点的操作。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457200"/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首先我们生成一个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奖励矩阵矩阵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，矩阵中，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表示不可以通过，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表示可以通过，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表示直接到达终点：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indent="457200"/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创建一个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(Q-table)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，表示学习到的经验，与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表同阶，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初始化为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矩阵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，表示从一个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到另一个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能获得的总的奖励的折现值。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BAD5DD-FE7A-46A2-B9BE-413C801A4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" t="6263" r="4764" b="2985"/>
          <a:stretch/>
        </p:blipFill>
        <p:spPr>
          <a:xfrm>
            <a:off x="7464791" y="1748361"/>
            <a:ext cx="4727207" cy="2776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EA861C-46B8-4527-839E-27A1FE2D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t="7683" r="4473" b="3904"/>
          <a:stretch/>
        </p:blipFill>
        <p:spPr>
          <a:xfrm>
            <a:off x="7481371" y="1748361"/>
            <a:ext cx="4694045" cy="31395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3A2BA2-DB31-4E1E-816D-2EE802CA9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8593" r="5585" b="6178"/>
          <a:stretch/>
        </p:blipFill>
        <p:spPr>
          <a:xfrm>
            <a:off x="8369023" y="4642349"/>
            <a:ext cx="3333952" cy="22392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6C0F07-6103-48DC-81DB-2A2B20CDE8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7953" r="15673" b="7664"/>
          <a:stretch/>
        </p:blipFill>
        <p:spPr>
          <a:xfrm>
            <a:off x="6096000" y="0"/>
            <a:ext cx="3041893" cy="23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FF3F1-D9D0-45D2-BE51-FCB00C5E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98916"/>
            <a:ext cx="9495416" cy="690793"/>
          </a:xfrm>
        </p:spPr>
        <p:txBody>
          <a:bodyPr/>
          <a:lstStyle/>
          <a:p>
            <a:r>
              <a:rPr lang="en-US" altLang="zh-CN" dirty="0"/>
              <a:t>Q-Learning </a:t>
            </a:r>
            <a:r>
              <a:rPr lang="zh-CN" altLang="en-US" dirty="0"/>
              <a:t>更新（简单；例子）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B8FE73-C76A-4CB5-8EB9-3DC040994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789709"/>
            <a:ext cx="10899778" cy="6179127"/>
          </a:xfrm>
        </p:spPr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r>
              <a:rPr lang="zh-CN" altLang="en-US" dirty="0"/>
              <a:t>需要对</a:t>
            </a:r>
            <a:r>
              <a:rPr lang="en-US" altLang="zh-CN" dirty="0"/>
              <a:t>Q</a:t>
            </a:r>
            <a:r>
              <a:rPr lang="zh-CN" altLang="en-US" dirty="0"/>
              <a:t>表进行更新，</a:t>
            </a:r>
            <a:r>
              <a:rPr lang="en-US" altLang="zh-CN" dirty="0"/>
              <a:t>Q</a:t>
            </a:r>
            <a:r>
              <a:rPr lang="zh-CN" altLang="en-US" dirty="0"/>
              <a:t>值表的更新准则是**</a:t>
            </a:r>
            <a:r>
              <a:rPr lang="zh-CN" altLang="en-US" b="1" dirty="0">
                <a:solidFill>
                  <a:srgbClr val="FFFF00"/>
                </a:solidFill>
              </a:rPr>
              <a:t>贝尔曼方程</a:t>
            </a:r>
            <a:r>
              <a:rPr lang="zh-CN" altLang="en-US" dirty="0"/>
              <a:t>（</a:t>
            </a:r>
            <a:r>
              <a:rPr lang="en-US" altLang="zh-CN" dirty="0"/>
              <a:t>Bellman Equation</a:t>
            </a:r>
            <a:r>
              <a:rPr lang="zh-CN" altLang="en-US" dirty="0"/>
              <a:t>）**。贝尔曼方程告诉我们：一个给定行动的期望长期回报</a:t>
            </a:r>
            <a:r>
              <a:rPr lang="en-US" altLang="zh-CN" dirty="0"/>
              <a:t>Q</a:t>
            </a:r>
            <a:r>
              <a:rPr lang="zh-CN" altLang="en-US" dirty="0"/>
              <a:t>（</a:t>
            </a:r>
            <a:r>
              <a:rPr lang="en-US" altLang="zh-CN" dirty="0"/>
              <a:t>St</a:t>
            </a:r>
            <a:r>
              <a:rPr lang="zh-CN" altLang="en-US" dirty="0"/>
              <a:t>，</a:t>
            </a:r>
            <a:r>
              <a:rPr lang="en-US" altLang="zh-CN" dirty="0"/>
              <a:t>At</a:t>
            </a:r>
            <a:r>
              <a:rPr lang="zh-CN" altLang="en-US" dirty="0"/>
              <a:t>）等于</a:t>
            </a:r>
            <a:r>
              <a:rPr lang="en-US" altLang="zh-CN" dirty="0"/>
              <a:t>【</a:t>
            </a:r>
            <a:r>
              <a:rPr lang="zh-CN" altLang="en-US" dirty="0"/>
              <a:t>当前回报</a:t>
            </a:r>
            <a:r>
              <a:rPr lang="en-US" altLang="zh-CN" dirty="0"/>
              <a:t>】R</a:t>
            </a:r>
            <a:r>
              <a:rPr lang="zh-CN" altLang="en-US" dirty="0"/>
              <a:t>加上</a:t>
            </a:r>
            <a:r>
              <a:rPr lang="en-US" altLang="zh-CN" dirty="0"/>
              <a:t>【</a:t>
            </a:r>
            <a:r>
              <a:rPr lang="zh-CN" altLang="en-US" dirty="0"/>
              <a:t>下一个状态下，采取期望中所能带来最优未来长期回报的行为对应的回报</a:t>
            </a:r>
            <a:r>
              <a:rPr lang="en-US" altLang="zh-CN" dirty="0"/>
              <a:t>】Q</a:t>
            </a:r>
            <a:r>
              <a:rPr lang="zh-CN" altLang="en-US" dirty="0"/>
              <a:t>（</a:t>
            </a:r>
            <a:r>
              <a:rPr lang="en-US" altLang="zh-CN" dirty="0"/>
              <a:t>St+1</a:t>
            </a:r>
            <a:r>
              <a:rPr lang="zh-CN" altLang="en-US" dirty="0"/>
              <a:t>，</a:t>
            </a:r>
            <a:r>
              <a:rPr lang="en-US" altLang="zh-CN" dirty="0"/>
              <a:t>At+1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随机选择一个状态，比如</a:t>
            </a:r>
            <a:r>
              <a:rPr lang="en-US" altLang="zh-CN" dirty="0"/>
              <a:t>1</a:t>
            </a:r>
            <a:r>
              <a:rPr lang="zh-CN" altLang="en-US" dirty="0"/>
              <a:t>，查看状态</a:t>
            </a:r>
            <a:r>
              <a:rPr lang="en-US" altLang="zh-CN" dirty="0"/>
              <a:t>1</a:t>
            </a:r>
            <a:r>
              <a:rPr lang="zh-CN" altLang="en-US" dirty="0"/>
              <a:t>所对应的</a:t>
            </a:r>
            <a:r>
              <a:rPr lang="en-US" altLang="zh-CN" dirty="0"/>
              <a:t>R</a:t>
            </a:r>
            <a:r>
              <a:rPr lang="zh-CN" altLang="en-US" dirty="0"/>
              <a:t>表，也就是</a:t>
            </a:r>
            <a:r>
              <a:rPr lang="en-US" altLang="zh-CN" dirty="0"/>
              <a:t>1</a:t>
            </a:r>
            <a:r>
              <a:rPr lang="zh-CN" altLang="en-US" dirty="0"/>
              <a:t>可以到达</a:t>
            </a:r>
            <a:r>
              <a:rPr lang="en-US" altLang="zh-CN" dirty="0"/>
              <a:t>3</a:t>
            </a:r>
            <a:r>
              <a:rPr lang="zh-CN" altLang="en-US" dirty="0"/>
              <a:t>或</a:t>
            </a:r>
            <a:r>
              <a:rPr lang="en-US" altLang="zh-CN" dirty="0"/>
              <a:t>5</a:t>
            </a:r>
            <a:r>
              <a:rPr lang="zh-CN" altLang="en-US" dirty="0"/>
              <a:t>，随机地，我们选择</a:t>
            </a:r>
            <a:r>
              <a:rPr lang="en-US" altLang="zh-CN" dirty="0"/>
              <a:t>5</a:t>
            </a:r>
            <a:r>
              <a:rPr lang="zh-CN" altLang="en-US" dirty="0"/>
              <a:t>，根据转移方程：同时更新</a:t>
            </a:r>
            <a:r>
              <a:rPr lang="en-US" altLang="zh-CN" dirty="0"/>
              <a:t>Q</a:t>
            </a:r>
            <a:r>
              <a:rPr lang="zh-CN" altLang="en-US" dirty="0"/>
              <a:t>表相应位置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最后更新出</a:t>
            </a:r>
            <a:r>
              <a:rPr lang="en-US" altLang="zh-CN" dirty="0"/>
              <a:t>Q</a:t>
            </a:r>
            <a:r>
              <a:rPr lang="zh-CN" altLang="en-US" dirty="0"/>
              <a:t>表，结合之前的图表示为</a:t>
            </a:r>
            <a:endParaRPr lang="en-US" altLang="zh-CN" dirty="0"/>
          </a:p>
          <a:p>
            <a:r>
              <a:rPr lang="zh-CN" altLang="en-US" b="1" dirty="0">
                <a:solidFill>
                  <a:srgbClr val="FFFF00"/>
                </a:solidFill>
              </a:rPr>
              <a:t>这只是简单的例子，下面要说到一个很重要的</a:t>
            </a:r>
            <a:endParaRPr lang="en-US" altLang="zh-CN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FF00"/>
                </a:solidFill>
              </a:rPr>
              <a:t>更新细节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AF685C-2805-40D7-AE96-8816D34A3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15" y="1852005"/>
            <a:ext cx="5220169" cy="741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F7791A-06AD-4111-92F4-BE1DDD425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11778" r="5808" b="9534"/>
          <a:stretch/>
        </p:blipFill>
        <p:spPr>
          <a:xfrm>
            <a:off x="38714" y="3461602"/>
            <a:ext cx="6359237" cy="13452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C3B754-602F-4281-843C-267EB586A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13" y="3157869"/>
            <a:ext cx="5389273" cy="34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7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2C883-A1A2-4561-B121-33B2DF6B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1" y="0"/>
            <a:ext cx="10147560" cy="803564"/>
          </a:xfrm>
        </p:spPr>
        <p:txBody>
          <a:bodyPr/>
          <a:lstStyle/>
          <a:p>
            <a:r>
              <a:rPr lang="en-US" altLang="zh-CN" dirty="0"/>
              <a:t>Q-Learning </a:t>
            </a:r>
            <a:r>
              <a:rPr lang="zh-CN" altLang="en-US" dirty="0"/>
              <a:t>更新（更新时问题；数学）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907B7C-17AA-44A7-B688-8CCBBC033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759618"/>
            <a:ext cx="9786618" cy="6098381"/>
          </a:xfrm>
        </p:spPr>
        <p:txBody>
          <a:bodyPr/>
          <a:lstStyle/>
          <a:p>
            <a:r>
              <a:rPr lang="zh-CN" altLang="en-US" dirty="0"/>
              <a:t>我们来回顾之前的公式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这样的更新方式或导致，若我随机走到</a:t>
            </a:r>
            <a:r>
              <a:rPr lang="en-US" altLang="zh-CN" dirty="0"/>
              <a:t>2</a:t>
            </a:r>
          </a:p>
          <a:p>
            <a:pPr marL="0" indent="0">
              <a:buNone/>
            </a:pPr>
            <a:r>
              <a:rPr lang="zh-CN" altLang="en-US" dirty="0"/>
              <a:t>发现这样走的效果非常好，那么在之后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的更新中，就再也不会进行其他两个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a1</a:t>
            </a:r>
            <a:r>
              <a:rPr lang="zh-CN" altLang="en-US" dirty="0"/>
              <a:t>，</a:t>
            </a:r>
            <a:r>
              <a:rPr lang="en-US" altLang="zh-CN" dirty="0"/>
              <a:t>a3</a:t>
            </a:r>
            <a:r>
              <a:rPr lang="zh-CN" altLang="en-US" dirty="0"/>
              <a:t>，这样会导致模型效果变得很差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而且不灵活。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FF00"/>
                </a:solidFill>
              </a:rPr>
              <a:t>比如</a:t>
            </a:r>
            <a:r>
              <a:rPr lang="zh-CN" altLang="en-US" dirty="0"/>
              <a:t>贪吃蛇第一把向上吃到了奖励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那么会导致模型每次开始玩贪吃蛇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都会向上走，从不试别的路径，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可想而知效果会很差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为了解决这个问题，加入了两种方法</a:t>
            </a:r>
            <a:r>
              <a:rPr lang="en-US" altLang="zh-CN" dirty="0"/>
              <a:t>Epsilon greedy</a:t>
            </a:r>
            <a:r>
              <a:rPr lang="zh-CN" altLang="en-US" dirty="0"/>
              <a:t>和</a:t>
            </a:r>
            <a:r>
              <a:rPr lang="en-US" altLang="zh-CN" dirty="0"/>
              <a:t>Boltzmann Exploration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FEA92-230A-4DD6-82E5-2EA13C77B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t="13250" r="2654" b="741"/>
          <a:stretch/>
        </p:blipFill>
        <p:spPr>
          <a:xfrm>
            <a:off x="4139855" y="759619"/>
            <a:ext cx="4890654" cy="637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9A4AF2-40A4-469F-AFCB-6C6829FE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57400"/>
            <a:ext cx="746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6D159-220F-4A1E-9327-460BFEC7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6254"/>
            <a:ext cx="11297488" cy="1634836"/>
          </a:xfrm>
        </p:spPr>
        <p:txBody>
          <a:bodyPr/>
          <a:lstStyle/>
          <a:p>
            <a:r>
              <a:rPr lang="zh-CN" altLang="en-US" dirty="0"/>
              <a:t>两个更新优化</a:t>
            </a:r>
            <a:br>
              <a:rPr lang="en-US" altLang="zh-CN" dirty="0"/>
            </a:br>
            <a:r>
              <a:rPr lang="en-US" altLang="zh-CN" dirty="0"/>
              <a:t>Epsilon greedy</a:t>
            </a:r>
            <a:r>
              <a:rPr lang="zh-CN" altLang="en-US" dirty="0"/>
              <a:t>和</a:t>
            </a:r>
            <a:r>
              <a:rPr lang="en-US" altLang="zh-CN" dirty="0"/>
              <a:t>Boltzmann Exploration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9ED7A-2345-4856-8877-C3CBA280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634837"/>
            <a:ext cx="11117379" cy="5056909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Epsilon greedy (</a:t>
            </a:r>
            <a:r>
              <a:rPr lang="zh-CN" altLang="en-US" dirty="0"/>
              <a:t>贪婪</a:t>
            </a:r>
            <a:r>
              <a:rPr lang="en-US" altLang="zh-CN" dirty="0"/>
              <a:t>)   </a:t>
            </a:r>
            <a:r>
              <a:rPr lang="zh-CN" altLang="en-US" dirty="0"/>
              <a:t>是用在决策上的一种策略</a:t>
            </a:r>
            <a:r>
              <a:rPr lang="en-US" altLang="zh-CN" dirty="0"/>
              <a:t>, </a:t>
            </a:r>
            <a:r>
              <a:rPr lang="zh-CN" altLang="en-US" dirty="0"/>
              <a:t>比如 </a:t>
            </a:r>
            <a:r>
              <a:rPr lang="en-US" altLang="zh-CN" dirty="0"/>
              <a:t>epsilon = 0.9 </a:t>
            </a:r>
            <a:r>
              <a:rPr lang="zh-CN" altLang="en-US" dirty="0"/>
              <a:t>时</a:t>
            </a:r>
            <a:r>
              <a:rPr lang="en-US" altLang="zh-CN" dirty="0"/>
              <a:t>, </a:t>
            </a:r>
            <a:r>
              <a:rPr lang="zh-CN" altLang="en-US" dirty="0"/>
              <a:t>就说明有</a:t>
            </a:r>
            <a:r>
              <a:rPr lang="en-US" altLang="zh-CN" dirty="0"/>
              <a:t>90% </a:t>
            </a:r>
            <a:r>
              <a:rPr lang="zh-CN" altLang="en-US" dirty="0"/>
              <a:t>的情况我会按照 </a:t>
            </a:r>
            <a:r>
              <a:rPr lang="en-US" altLang="zh-CN" dirty="0"/>
              <a:t>Q </a:t>
            </a:r>
            <a:r>
              <a:rPr lang="zh-CN" altLang="en-US" dirty="0"/>
              <a:t>表的最优值选择行为</a:t>
            </a:r>
            <a:r>
              <a:rPr lang="en-US" altLang="zh-CN" dirty="0"/>
              <a:t>, 10% </a:t>
            </a:r>
            <a:r>
              <a:rPr lang="zh-CN" altLang="en-US" dirty="0"/>
              <a:t>的时间使用随机选行为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Boltzmann Exploration(</a:t>
            </a:r>
            <a:r>
              <a:rPr lang="zh-CN" altLang="en-US" dirty="0"/>
              <a:t>波兹曼</a:t>
            </a:r>
            <a:r>
              <a:rPr lang="en-US" altLang="zh-CN" dirty="0"/>
              <a:t>)   </a:t>
            </a:r>
            <a:r>
              <a:rPr lang="zh-CN" altLang="en-US" dirty="0"/>
              <a:t>的简单理解，就是归一化之后当成概率用，这样就有概率选到其他</a:t>
            </a:r>
            <a:r>
              <a:rPr lang="en-US" altLang="zh-CN" dirty="0"/>
              <a:t>action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这两种方法也是解决了，一旦选出最大未来</a:t>
            </a:r>
            <a:r>
              <a:rPr lang="en-US" altLang="zh-CN" dirty="0"/>
              <a:t>Q</a:t>
            </a:r>
            <a:r>
              <a:rPr lang="zh-CN" altLang="en-US" dirty="0"/>
              <a:t>值就不会选其他</a:t>
            </a:r>
            <a:r>
              <a:rPr lang="en-US" altLang="zh-CN" dirty="0"/>
              <a:t>action</a:t>
            </a:r>
            <a:r>
              <a:rPr lang="zh-CN" altLang="en-US" dirty="0"/>
              <a:t>的问题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BE4F0-8C39-44CB-9723-0385D961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048" y="4163291"/>
            <a:ext cx="6496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5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AA880-70B6-4873-8595-D3DC8C71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76" y="0"/>
            <a:ext cx="9176762" cy="821900"/>
          </a:xfrm>
        </p:spPr>
        <p:txBody>
          <a:bodyPr/>
          <a:lstStyle/>
          <a:p>
            <a:r>
              <a:rPr lang="en-US" altLang="zh-CN" dirty="0"/>
              <a:t>Q-Learning </a:t>
            </a:r>
            <a:r>
              <a:rPr lang="zh-CN" altLang="en-US" dirty="0"/>
              <a:t>更新（伪代码；数学）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4E04D-295B-4841-88FA-E609EEBC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0655"/>
            <a:ext cx="11374582" cy="577734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初始化</a:t>
            </a:r>
            <a:r>
              <a:rPr lang="en-US" altLang="zh-CN" sz="2400" dirty="0"/>
              <a:t>Q</a:t>
            </a:r>
            <a:r>
              <a:rPr lang="zh-CN" altLang="en-US" sz="2400" dirty="0"/>
              <a:t>表</a:t>
            </a:r>
            <a:endParaRPr lang="en-US" altLang="zh-CN" sz="2400" dirty="0"/>
          </a:p>
          <a:p>
            <a:pPr lvl="1"/>
            <a:r>
              <a:rPr lang="zh-CN" altLang="en-US" sz="2400" dirty="0"/>
              <a:t>循环，重复训练周期</a:t>
            </a:r>
            <a:endParaRPr lang="en-US" altLang="zh-CN" sz="2400" dirty="0"/>
          </a:p>
          <a:p>
            <a:pPr lvl="2"/>
            <a:r>
              <a:rPr lang="zh-CN" altLang="en-US" sz="2400" dirty="0"/>
              <a:t>初始化</a:t>
            </a:r>
            <a:r>
              <a:rPr lang="en-US" altLang="zh-CN" sz="2400" dirty="0"/>
              <a:t>s</a:t>
            </a:r>
          </a:p>
          <a:p>
            <a:pPr lvl="2"/>
            <a:r>
              <a:rPr lang="zh-CN" altLang="en-US" sz="2400" dirty="0"/>
              <a:t>对每一步</a:t>
            </a:r>
            <a:r>
              <a:rPr lang="en-US" altLang="zh-CN" sz="2400" dirty="0"/>
              <a:t>(</a:t>
            </a:r>
            <a:r>
              <a:rPr lang="zh-CN" altLang="en-US" sz="2400" dirty="0"/>
              <a:t>永真循环</a:t>
            </a:r>
            <a:r>
              <a:rPr lang="en-US" altLang="zh-CN" sz="2400" dirty="0"/>
              <a:t>/</a:t>
            </a:r>
            <a:r>
              <a:rPr lang="zh-CN" altLang="en-US" sz="2400" dirty="0"/>
              <a:t>最大步数</a:t>
            </a:r>
            <a:r>
              <a:rPr lang="en-US" altLang="zh-CN" sz="2400" dirty="0"/>
              <a:t>)</a:t>
            </a:r>
          </a:p>
          <a:p>
            <a:pPr lvl="3"/>
            <a:r>
              <a:rPr lang="zh-CN" altLang="en-US" sz="2000" dirty="0"/>
              <a:t>根据当前</a:t>
            </a:r>
            <a:r>
              <a:rPr lang="en-US" altLang="zh-CN" sz="2000" dirty="0"/>
              <a:t>state</a:t>
            </a:r>
            <a:r>
              <a:rPr lang="zh-CN" altLang="en-US" sz="2000" dirty="0"/>
              <a:t>的</a:t>
            </a:r>
            <a:r>
              <a:rPr lang="en-US" altLang="zh-CN" sz="2000" dirty="0"/>
              <a:t>Q</a:t>
            </a:r>
            <a:r>
              <a:rPr lang="zh-CN" altLang="en-US" sz="2000" dirty="0"/>
              <a:t>表选择</a:t>
            </a:r>
            <a:r>
              <a:rPr lang="en-US" altLang="zh-CN" sz="2000" dirty="0"/>
              <a:t>action</a:t>
            </a:r>
            <a:r>
              <a:rPr lang="zh-CN" altLang="en-US" sz="2000" dirty="0"/>
              <a:t>，选择时应用刚才说的两种优化选择方法</a:t>
            </a:r>
            <a:endParaRPr lang="en-US" altLang="zh-CN" sz="2000" dirty="0"/>
          </a:p>
          <a:p>
            <a:pPr lvl="3"/>
            <a:r>
              <a:rPr lang="zh-CN" altLang="en-US" sz="2000" dirty="0"/>
              <a:t>根据当前的</a:t>
            </a:r>
            <a:r>
              <a:rPr lang="en-US" altLang="zh-CN" sz="2000" dirty="0"/>
              <a:t>state</a:t>
            </a:r>
            <a:r>
              <a:rPr lang="zh-CN" altLang="en-US" sz="2000" dirty="0"/>
              <a:t>和</a:t>
            </a:r>
            <a:r>
              <a:rPr lang="en-US" altLang="zh-CN" sz="2000" dirty="0"/>
              <a:t>action</a:t>
            </a:r>
            <a:r>
              <a:rPr lang="zh-CN" altLang="en-US" sz="2000" dirty="0"/>
              <a:t>获得</a:t>
            </a:r>
            <a:r>
              <a:rPr lang="zh-CN" altLang="en-US" sz="2000" dirty="0">
                <a:solidFill>
                  <a:srgbClr val="FFFF00"/>
                </a:solidFill>
              </a:rPr>
              <a:t>下一步的</a:t>
            </a:r>
            <a:r>
              <a:rPr lang="en-US" altLang="zh-CN" sz="2000" dirty="0">
                <a:solidFill>
                  <a:srgbClr val="FFFF00"/>
                </a:solidFill>
              </a:rPr>
              <a:t>state</a:t>
            </a:r>
            <a:r>
              <a:rPr lang="zh-CN" altLang="en-US" sz="2000" dirty="0">
                <a:solidFill>
                  <a:srgbClr val="FFFF00"/>
                </a:solidFill>
              </a:rPr>
              <a:t>和</a:t>
            </a:r>
            <a:r>
              <a:rPr lang="en-US" altLang="zh-CN" sz="2000" dirty="0">
                <a:solidFill>
                  <a:srgbClr val="FFFF00"/>
                </a:solidFill>
              </a:rPr>
              <a:t>reward</a:t>
            </a:r>
          </a:p>
          <a:p>
            <a:pPr lvl="3"/>
            <a:r>
              <a:rPr lang="zh-CN" altLang="en-US" sz="2000" dirty="0"/>
              <a:t>更新</a:t>
            </a:r>
            <a:r>
              <a:rPr lang="en-US" altLang="zh-CN" sz="2000" dirty="0"/>
              <a:t>q-table: Q[</a:t>
            </a:r>
            <a:r>
              <a:rPr lang="en-US" altLang="zh-CN" sz="2000" dirty="0" err="1"/>
              <a:t>s,a</a:t>
            </a:r>
            <a:r>
              <a:rPr lang="en-US" altLang="zh-CN" sz="2000" dirty="0"/>
              <a:t>] = Q[</a:t>
            </a:r>
            <a:r>
              <a:rPr lang="en-US" altLang="zh-CN" sz="2000" dirty="0" err="1"/>
              <a:t>s,a</a:t>
            </a:r>
            <a:r>
              <a:rPr lang="en-US" altLang="zh-CN" sz="2000" dirty="0"/>
              <a:t>] + α*(r + γ*</a:t>
            </a:r>
            <a:r>
              <a:rPr lang="en-US" altLang="zh-CN" sz="2000" dirty="0" err="1"/>
              <a:t>np.max</a:t>
            </a:r>
            <a:r>
              <a:rPr lang="en-US" altLang="zh-CN" sz="2000" dirty="0"/>
              <a:t>(Q[</a:t>
            </a:r>
            <a:r>
              <a:rPr lang="en-US" altLang="zh-CN" sz="2000" dirty="0" err="1"/>
              <a:t>s′,a</a:t>
            </a:r>
            <a:r>
              <a:rPr lang="en-US" altLang="zh-CN" sz="2000" dirty="0"/>
              <a:t>′]) - Q[</a:t>
            </a:r>
            <a:r>
              <a:rPr lang="en-US" altLang="zh-CN" sz="2000" dirty="0" err="1"/>
              <a:t>s,a</a:t>
            </a:r>
            <a:r>
              <a:rPr lang="en-US" altLang="zh-CN" sz="2000" dirty="0"/>
              <a:t>])</a:t>
            </a:r>
          </a:p>
          <a:p>
            <a:pPr lvl="2"/>
            <a:r>
              <a:rPr lang="zh-CN" altLang="en-US" sz="2200" dirty="0"/>
              <a:t>当</a:t>
            </a:r>
            <a:r>
              <a:rPr lang="en-US" altLang="zh-CN" sz="2200" dirty="0"/>
              <a:t>s</a:t>
            </a:r>
            <a:r>
              <a:rPr lang="zh-CN" altLang="en-US" sz="2200" dirty="0"/>
              <a:t>为终点时，</a:t>
            </a:r>
            <a:r>
              <a:rPr lang="en-US" altLang="zh-CN" sz="2200" dirty="0"/>
              <a:t>break;</a:t>
            </a:r>
          </a:p>
          <a:p>
            <a:pPr lvl="2"/>
            <a:endParaRPr lang="en-US" altLang="zh-CN" sz="2200" dirty="0"/>
          </a:p>
          <a:p>
            <a:pPr marL="0" indent="0">
              <a:buNone/>
            </a:pPr>
            <a:endParaRPr lang="en-US" altLang="zh-CN" sz="2600" dirty="0"/>
          </a:p>
          <a:p>
            <a:pPr marL="0" indent="0">
              <a:buNone/>
            </a:pPr>
            <a:endParaRPr lang="en-US" altLang="zh-CN" sz="2600" dirty="0"/>
          </a:p>
          <a:p>
            <a:r>
              <a:rPr lang="en-US" altLang="zh-CN" sz="2600" dirty="0"/>
              <a:t>PS</a:t>
            </a:r>
            <a:r>
              <a:rPr lang="zh-CN" altLang="en-US" sz="2600" dirty="0"/>
              <a:t>：</a:t>
            </a:r>
            <a:r>
              <a:rPr lang="en-US" altLang="zh-CN" sz="2600" dirty="0"/>
              <a:t>Reward</a:t>
            </a:r>
            <a:r>
              <a:rPr lang="zh-CN" altLang="en-US" sz="2600" dirty="0"/>
              <a:t>矩阵应该是事先给出的，参考前面的房门</a:t>
            </a:r>
            <a:r>
              <a:rPr lang="en-US" altLang="zh-CN" sz="2600" dirty="0"/>
              <a:t>R</a:t>
            </a:r>
            <a:r>
              <a:rPr lang="zh-CN" altLang="en-US" sz="2600" dirty="0"/>
              <a:t>矩阵</a:t>
            </a:r>
            <a:endParaRPr lang="en-US" altLang="zh-CN" sz="2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B7CE37-22DB-41FC-912B-F133E212E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5969" r="2854" b="6276"/>
          <a:stretch/>
        </p:blipFill>
        <p:spPr>
          <a:xfrm>
            <a:off x="5694218" y="665019"/>
            <a:ext cx="6497781" cy="2469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3058C5-2E19-48D0-A095-04C92719D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" t="13250" r="2654" b="741"/>
          <a:stretch/>
        </p:blipFill>
        <p:spPr>
          <a:xfrm>
            <a:off x="422562" y="5195455"/>
            <a:ext cx="4607084" cy="6005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7DA59-E978-44C2-B2F5-78A0A96E5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49" y="4364183"/>
            <a:ext cx="6938952" cy="19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4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D9CDB-8173-49AD-AC5E-6BB36018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762000"/>
          </a:xfrm>
        </p:spPr>
        <p:txBody>
          <a:bodyPr/>
          <a:lstStyle/>
          <a:p>
            <a:r>
              <a:rPr lang="zh-CN" altLang="en-US" dirty="0"/>
              <a:t>更新细节（关于</a:t>
            </a:r>
            <a:r>
              <a:rPr lang="en-US" altLang="zh-CN" dirty="0"/>
              <a:t>γ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C0343-68CB-40E5-BCDD-94E25399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762000"/>
            <a:ext cx="11125200" cy="6096000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wiki</a:t>
            </a:r>
            <a:r>
              <a:rPr lang="zh-CN" altLang="en-US" dirty="0"/>
              <a:t>原文）</a:t>
            </a:r>
            <a:r>
              <a:rPr lang="en-US" altLang="zh-CN" dirty="0"/>
              <a:t>The weight for a step from a state Δ t steps into the future is calculated as γ Δ t. γ (the discount factor) is a number between 0 and 1 ( 0 ≤ γ ≤ 1 ) and has the effect of valuing rewards </a:t>
            </a:r>
            <a:r>
              <a:rPr lang="en-US" altLang="zh-CN" dirty="0">
                <a:solidFill>
                  <a:srgbClr val="FF0000"/>
                </a:solidFill>
              </a:rPr>
              <a:t>received earlier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FF00"/>
                </a:solidFill>
              </a:rPr>
              <a:t>higher than </a:t>
            </a:r>
            <a:r>
              <a:rPr lang="en-US" altLang="zh-CN" dirty="0">
                <a:solidFill>
                  <a:srgbClr val="FF0000"/>
                </a:solidFill>
              </a:rPr>
              <a:t>those received later </a:t>
            </a:r>
            <a:r>
              <a:rPr lang="en-US" altLang="zh-CN" dirty="0"/>
              <a:t>(reflecting the value of a "good start"). γ may also be interpreted as the probability to succeed (or survive) at every step Δ t. 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7C9157-1792-4CAA-AF9E-F016298A0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85" y="2042751"/>
            <a:ext cx="7412615" cy="39424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42B148-27E2-4F7B-9EB4-2B97DA231A8A}"/>
              </a:ext>
            </a:extLst>
          </p:cNvPr>
          <p:cNvSpPr txBox="1"/>
          <p:nvPr/>
        </p:nvSpPr>
        <p:spPr>
          <a:xfrm>
            <a:off x="0" y="2473448"/>
            <a:ext cx="48629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我们可以吧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Q(s)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的更新公式拆开成一长串，可以发现：对于越远的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，我们权值越少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伽马取值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0-1)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，即我们越关注眼前的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，但是随着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的前进，远处的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也会得到关注。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如果伽马取值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，那么就只会关注眼前的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，后面的就看不见了，就像近视眼没眼镜</a:t>
            </a:r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如果伽马取值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，后面的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看的一清二楚，如果按照之前，最后的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设置成</a:t>
            </a: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，对于近处的价值就不关心了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447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1309</TotalTime>
  <Words>2395</Words>
  <Application>Microsoft Office PowerPoint</Application>
  <PresentationFormat>宽屏</PresentationFormat>
  <Paragraphs>172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Arial</vt:lpstr>
      <vt:lpstr>Century Gothic</vt:lpstr>
      <vt:lpstr>Times New Roman</vt:lpstr>
      <vt:lpstr>Wingdings 3</vt:lpstr>
      <vt:lpstr>离子</vt:lpstr>
      <vt:lpstr>Q-learning</vt:lpstr>
      <vt:lpstr>复习一下强化学习(Reinforcement Learning)</vt:lpstr>
      <vt:lpstr>强化学习通常共性(名词解释)</vt:lpstr>
      <vt:lpstr>什么是Q-learning（例子）</vt:lpstr>
      <vt:lpstr>Q-Learning 更新（简单；例子） </vt:lpstr>
      <vt:lpstr>Q-Learning 更新（更新时问题；数学）</vt:lpstr>
      <vt:lpstr>两个更新优化 Epsilon greedy和Boltzmann Exploration</vt:lpstr>
      <vt:lpstr>Q-Learning 更新（伪代码；数学）</vt:lpstr>
      <vt:lpstr>更新细节（关于γ）</vt:lpstr>
      <vt:lpstr>冰湖问题（下一页实现）</vt:lpstr>
      <vt:lpstr>冰湖问题代码实现（train）</vt:lpstr>
      <vt:lpstr>Q-learning与神经网络的结合——DQN</vt:lpstr>
      <vt:lpstr>DQN 网络模型例子</vt:lpstr>
      <vt:lpstr>DQN特性</vt:lpstr>
      <vt:lpstr>DQN结构图</vt:lpstr>
      <vt:lpstr>DQN  算法；参数更新细节</vt:lpstr>
      <vt:lpstr>Double DQN</vt:lpstr>
      <vt:lpstr>弄了几个训练环境的图</vt:lpstr>
      <vt:lpstr>训练玩雅达利游戏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G50</dc:creator>
  <cp:lastModifiedBy>G50</cp:lastModifiedBy>
  <cp:revision>191</cp:revision>
  <dcterms:created xsi:type="dcterms:W3CDTF">2019-04-04T09:19:28Z</dcterms:created>
  <dcterms:modified xsi:type="dcterms:W3CDTF">2019-04-17T10:06:57Z</dcterms:modified>
</cp:coreProperties>
</file>